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58" r:id="rId5"/>
    <p:sldId id="264" r:id="rId6"/>
    <p:sldId id="259" r:id="rId7"/>
    <p:sldId id="289" r:id="rId8"/>
    <p:sldId id="281" r:id="rId9"/>
    <p:sldId id="268" r:id="rId10"/>
    <p:sldId id="279" r:id="rId11"/>
    <p:sldId id="290" r:id="rId12"/>
    <p:sldId id="282" r:id="rId13"/>
    <p:sldId id="288" r:id="rId14"/>
    <p:sldId id="291" r:id="rId15"/>
    <p:sldId id="277" r:id="rId16"/>
    <p:sldId id="275" r:id="rId17"/>
    <p:sldId id="284" r:id="rId18"/>
    <p:sldId id="278" r:id="rId19"/>
    <p:sldId id="283" r:id="rId20"/>
    <p:sldId id="280" r:id="rId21"/>
    <p:sldId id="286" r:id="rId22"/>
    <p:sldId id="276" r:id="rId23"/>
    <p:sldId id="292" r:id="rId24"/>
    <p:sldId id="293" r:id="rId25"/>
    <p:sldId id="294" r:id="rId26"/>
    <p:sldId id="285" r:id="rId27"/>
    <p:sldId id="26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B8C03C-C7F7-08F1-CDD4-F73D82298584}" name="Michelle L. Soler" initials="MS" userId="S::mlsoler@northcarolina.edu::24b7805d-6f6f-4385-a144-35869d011731" providerId="AD"/>
  <p188:author id="{840BFAF2-4D1C-476E-5C63-DE72014B1715}" name="Rondall R. Rice" initials="RR" userId="S::rrrice@northcarolina.edu::f16d39b4-d3db-489d-9356-15a6cc0c22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800"/>
    <a:srgbClr val="FF1A05"/>
    <a:srgbClr val="FFFFFF"/>
    <a:srgbClr val="0F4876"/>
    <a:srgbClr val="4A1B15"/>
    <a:srgbClr val="364044"/>
    <a:srgbClr val="371713"/>
    <a:srgbClr val="6AA68A"/>
    <a:srgbClr val="0D7686"/>
    <a:srgbClr val="7226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1"/>
    <p:restoredTop sz="94844"/>
  </p:normalViewPr>
  <p:slideViewPr>
    <p:cSldViewPr snapToGrid="0">
      <p:cViewPr varScale="1">
        <p:scale>
          <a:sx n="100" d="100"/>
          <a:sy n="100" d="100"/>
        </p:scale>
        <p:origin x="976" y="168"/>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38BA96-5DA3-B748-9803-BAC60ACC1A52}" type="datetimeFigureOut">
              <a:rPr lang="en-US" smtClean="0"/>
              <a:t>7/28/25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8EEB4-5E1F-3C4F-86F0-B25C5ECEA5E9}" type="slidenum">
              <a:rPr lang="en-US" smtClean="0"/>
              <a:t>‹#›</a:t>
            </a:fld>
            <a:endParaRPr lang="en-US"/>
          </a:p>
        </p:txBody>
      </p:sp>
    </p:spTree>
    <p:extLst>
      <p:ext uri="{BB962C8B-B14F-4D97-AF65-F5344CB8AC3E}">
        <p14:creationId xmlns:p14="http://schemas.microsoft.com/office/powerpoint/2010/main" val="32388028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6</a:t>
            </a:fld>
            <a:endParaRPr lang="en-US"/>
          </a:p>
        </p:txBody>
      </p:sp>
    </p:spTree>
    <p:extLst>
      <p:ext uri="{BB962C8B-B14F-4D97-AF65-F5344CB8AC3E}">
        <p14:creationId xmlns:p14="http://schemas.microsoft.com/office/powerpoint/2010/main" val="679725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17</a:t>
            </a:fld>
            <a:endParaRPr lang="en-US"/>
          </a:p>
        </p:txBody>
      </p:sp>
    </p:spTree>
    <p:extLst>
      <p:ext uri="{BB962C8B-B14F-4D97-AF65-F5344CB8AC3E}">
        <p14:creationId xmlns:p14="http://schemas.microsoft.com/office/powerpoint/2010/main" val="4201120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18</a:t>
            </a:fld>
            <a:endParaRPr lang="en-US"/>
          </a:p>
        </p:txBody>
      </p:sp>
    </p:spTree>
    <p:extLst>
      <p:ext uri="{BB962C8B-B14F-4D97-AF65-F5344CB8AC3E}">
        <p14:creationId xmlns:p14="http://schemas.microsoft.com/office/powerpoint/2010/main" val="4282752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19</a:t>
            </a:fld>
            <a:endParaRPr lang="en-US"/>
          </a:p>
        </p:txBody>
      </p:sp>
    </p:spTree>
    <p:extLst>
      <p:ext uri="{BB962C8B-B14F-4D97-AF65-F5344CB8AC3E}">
        <p14:creationId xmlns:p14="http://schemas.microsoft.com/office/powerpoint/2010/main" val="1404411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03C23-0076-3F85-D63A-D4EF55185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7B9428-C1E7-5699-9A50-6A79702E4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4555F-76AC-C46D-CEA9-8EAF95A63E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955BFF-EE89-B49D-538C-1AD131E4F9C8}"/>
              </a:ext>
            </a:extLst>
          </p:cNvPr>
          <p:cNvSpPr>
            <a:spLocks noGrp="1"/>
          </p:cNvSpPr>
          <p:nvPr>
            <p:ph type="sldNum" sz="quarter" idx="5"/>
          </p:nvPr>
        </p:nvSpPr>
        <p:spPr/>
        <p:txBody>
          <a:bodyPr/>
          <a:lstStyle/>
          <a:p>
            <a:fld id="{6F68EEB4-5E1F-3C4F-86F0-B25C5ECEA5E9}" type="slidenum">
              <a:rPr lang="en-US" smtClean="0"/>
              <a:t>20</a:t>
            </a:fld>
            <a:endParaRPr lang="en-US"/>
          </a:p>
        </p:txBody>
      </p:sp>
    </p:spTree>
    <p:extLst>
      <p:ext uri="{BB962C8B-B14F-4D97-AF65-F5344CB8AC3E}">
        <p14:creationId xmlns:p14="http://schemas.microsoft.com/office/powerpoint/2010/main" val="522290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4586B-0DE2-D679-65FD-F981E21F8F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6E9308-162B-1043-DE33-CE7E516B8A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CB15F-8DD8-0F9E-4037-C6BD3D99F0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543398-7045-37B5-83FE-EEBA0B06B79D}"/>
              </a:ext>
            </a:extLst>
          </p:cNvPr>
          <p:cNvSpPr>
            <a:spLocks noGrp="1"/>
          </p:cNvSpPr>
          <p:nvPr>
            <p:ph type="sldNum" sz="quarter" idx="5"/>
          </p:nvPr>
        </p:nvSpPr>
        <p:spPr/>
        <p:txBody>
          <a:bodyPr/>
          <a:lstStyle/>
          <a:p>
            <a:fld id="{6F68EEB4-5E1F-3C4F-86F0-B25C5ECEA5E9}" type="slidenum">
              <a:rPr lang="en-US" smtClean="0"/>
              <a:t>21</a:t>
            </a:fld>
            <a:endParaRPr lang="en-US"/>
          </a:p>
        </p:txBody>
      </p:sp>
    </p:spTree>
    <p:extLst>
      <p:ext uri="{BB962C8B-B14F-4D97-AF65-F5344CB8AC3E}">
        <p14:creationId xmlns:p14="http://schemas.microsoft.com/office/powerpoint/2010/main" val="1461241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AB58C-33F6-559A-79AA-AD092A3B79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FEDBB-2E51-62EB-4291-629DC04208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AF51EA-A51F-7CB3-810B-47F097BB82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F80EE4-4F9E-C371-7258-65AD06BB3D8B}"/>
              </a:ext>
            </a:extLst>
          </p:cNvPr>
          <p:cNvSpPr>
            <a:spLocks noGrp="1"/>
          </p:cNvSpPr>
          <p:nvPr>
            <p:ph type="sldNum" sz="quarter" idx="5"/>
          </p:nvPr>
        </p:nvSpPr>
        <p:spPr/>
        <p:txBody>
          <a:bodyPr/>
          <a:lstStyle/>
          <a:p>
            <a:fld id="{6F68EEB4-5E1F-3C4F-86F0-B25C5ECEA5E9}" type="slidenum">
              <a:rPr lang="en-US" smtClean="0"/>
              <a:t>22</a:t>
            </a:fld>
            <a:endParaRPr lang="en-US"/>
          </a:p>
        </p:txBody>
      </p:sp>
    </p:spTree>
    <p:extLst>
      <p:ext uri="{BB962C8B-B14F-4D97-AF65-F5344CB8AC3E}">
        <p14:creationId xmlns:p14="http://schemas.microsoft.com/office/powerpoint/2010/main" val="524981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23</a:t>
            </a:fld>
            <a:endParaRPr lang="en-US"/>
          </a:p>
        </p:txBody>
      </p:sp>
    </p:spTree>
    <p:extLst>
      <p:ext uri="{BB962C8B-B14F-4D97-AF65-F5344CB8AC3E}">
        <p14:creationId xmlns:p14="http://schemas.microsoft.com/office/powerpoint/2010/main" val="88821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7</a:t>
            </a:fld>
            <a:endParaRPr lang="en-US"/>
          </a:p>
        </p:txBody>
      </p:sp>
    </p:spTree>
    <p:extLst>
      <p:ext uri="{BB962C8B-B14F-4D97-AF65-F5344CB8AC3E}">
        <p14:creationId xmlns:p14="http://schemas.microsoft.com/office/powerpoint/2010/main" val="2877141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91812-9FC1-9F03-92C9-42CD79AE5F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5867C1-BA27-A51E-C48E-17274EC538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30CF60-0A04-C7B7-F7B2-D423DB44CE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45AEFF-4182-7F1A-1A98-08A6D29D007D}"/>
              </a:ext>
            </a:extLst>
          </p:cNvPr>
          <p:cNvSpPr>
            <a:spLocks noGrp="1"/>
          </p:cNvSpPr>
          <p:nvPr>
            <p:ph type="sldNum" sz="quarter" idx="5"/>
          </p:nvPr>
        </p:nvSpPr>
        <p:spPr/>
        <p:txBody>
          <a:bodyPr/>
          <a:lstStyle/>
          <a:p>
            <a:fld id="{6F68EEB4-5E1F-3C4F-86F0-B25C5ECEA5E9}" type="slidenum">
              <a:rPr lang="en-US" smtClean="0"/>
              <a:t>8</a:t>
            </a:fld>
            <a:endParaRPr lang="en-US"/>
          </a:p>
        </p:txBody>
      </p:sp>
    </p:spTree>
    <p:extLst>
      <p:ext uri="{BB962C8B-B14F-4D97-AF65-F5344CB8AC3E}">
        <p14:creationId xmlns:p14="http://schemas.microsoft.com/office/powerpoint/2010/main" val="365539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9</a:t>
            </a:fld>
            <a:endParaRPr lang="en-US"/>
          </a:p>
        </p:txBody>
      </p:sp>
    </p:spTree>
    <p:extLst>
      <p:ext uri="{BB962C8B-B14F-4D97-AF65-F5344CB8AC3E}">
        <p14:creationId xmlns:p14="http://schemas.microsoft.com/office/powerpoint/2010/main" val="412653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12</a:t>
            </a:fld>
            <a:endParaRPr lang="en-US"/>
          </a:p>
        </p:txBody>
      </p:sp>
    </p:spTree>
    <p:extLst>
      <p:ext uri="{BB962C8B-B14F-4D97-AF65-F5344CB8AC3E}">
        <p14:creationId xmlns:p14="http://schemas.microsoft.com/office/powerpoint/2010/main" val="2276341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13</a:t>
            </a:fld>
            <a:endParaRPr lang="en-US"/>
          </a:p>
        </p:txBody>
      </p:sp>
    </p:spTree>
    <p:extLst>
      <p:ext uri="{BB962C8B-B14F-4D97-AF65-F5344CB8AC3E}">
        <p14:creationId xmlns:p14="http://schemas.microsoft.com/office/powerpoint/2010/main" val="3783635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14</a:t>
            </a:fld>
            <a:endParaRPr lang="en-US"/>
          </a:p>
        </p:txBody>
      </p:sp>
    </p:spTree>
    <p:extLst>
      <p:ext uri="{BB962C8B-B14F-4D97-AF65-F5344CB8AC3E}">
        <p14:creationId xmlns:p14="http://schemas.microsoft.com/office/powerpoint/2010/main" val="1996438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15</a:t>
            </a:fld>
            <a:endParaRPr lang="en-US"/>
          </a:p>
        </p:txBody>
      </p:sp>
    </p:spTree>
    <p:extLst>
      <p:ext uri="{BB962C8B-B14F-4D97-AF65-F5344CB8AC3E}">
        <p14:creationId xmlns:p14="http://schemas.microsoft.com/office/powerpoint/2010/main" val="2092790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16</a:t>
            </a:fld>
            <a:endParaRPr lang="en-US"/>
          </a:p>
        </p:txBody>
      </p:sp>
    </p:spTree>
    <p:extLst>
      <p:ext uri="{BB962C8B-B14F-4D97-AF65-F5344CB8AC3E}">
        <p14:creationId xmlns:p14="http://schemas.microsoft.com/office/powerpoint/2010/main" val="156029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C5AD27-FA13-AA44-A0DD-9F29A65370A6}"/>
              </a:ext>
            </a:extLst>
          </p:cNvPr>
          <p:cNvSpPr>
            <a:spLocks noGrp="1"/>
          </p:cNvSpPr>
          <p:nvPr>
            <p:ph type="sldNum" sz="quarter" idx="10"/>
          </p:nvPr>
        </p:nvSpPr>
        <p:spPr/>
        <p:txBody>
          <a:bodyPr/>
          <a:lstStyle/>
          <a:p>
            <a:fld id="{95FDE913-508A-8F41-B74F-DB06C609F153}" type="slidenum">
              <a:rPr lang="en-US" smtClean="0"/>
              <a:t>‹#›</a:t>
            </a:fld>
            <a:endParaRPr lang="en-US"/>
          </a:p>
        </p:txBody>
      </p:sp>
    </p:spTree>
    <p:extLst>
      <p:ext uri="{BB962C8B-B14F-4D97-AF65-F5344CB8AC3E}">
        <p14:creationId xmlns:p14="http://schemas.microsoft.com/office/powerpoint/2010/main" val="167383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3861" y="2704985"/>
            <a:ext cx="8476278" cy="1155569"/>
          </a:xfrm>
          <a:prstGeom prst="rect">
            <a:avLst/>
          </a:prstGeom>
        </p:spPr>
        <p:txBody>
          <a:bodyPr lIns="0" tIns="0" rIns="0" bIns="0" anchor="ctr" anchorCtr="0">
            <a:normAutofit/>
          </a:bodyPr>
          <a:lstStyle>
            <a:lvl1pPr>
              <a:defRPr sz="6000" b="1" cap="all" normalizeH="0" baseline="0">
                <a:solidFill>
                  <a:schemeClr val="accent1"/>
                </a:solidFill>
              </a:defRPr>
            </a:lvl1pPr>
          </a:lstStyle>
          <a:p>
            <a:r>
              <a:rPr lang="en-US"/>
              <a:t>Click to title</a:t>
            </a:r>
          </a:p>
        </p:txBody>
      </p:sp>
      <p:sp>
        <p:nvSpPr>
          <p:cNvPr id="3" name="Subtitle 2"/>
          <p:cNvSpPr>
            <a:spLocks noGrp="1"/>
          </p:cNvSpPr>
          <p:nvPr>
            <p:ph type="subTitle" idx="1"/>
          </p:nvPr>
        </p:nvSpPr>
        <p:spPr>
          <a:xfrm>
            <a:off x="1371600" y="3936600"/>
            <a:ext cx="6400800" cy="679927"/>
          </a:xfrm>
          <a:prstGeom prst="rect">
            <a:avLst/>
          </a:prstGeom>
        </p:spPr>
        <p:txBody>
          <a:bodyPr lIns="0" tIns="0" rIns="0" bIns="0" anchor="ctr" anchorCtr="0">
            <a:normAutofit/>
          </a:bodyPr>
          <a:lstStyle>
            <a:lvl1pPr marL="0" indent="0" algn="ctr">
              <a:buNone/>
              <a:defRPr sz="3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Slide Number Placeholder 11">
            <a:extLst>
              <a:ext uri="{FF2B5EF4-FFF2-40B4-BE49-F238E27FC236}">
                <a16:creationId xmlns:a16="http://schemas.microsoft.com/office/drawing/2014/main" id="{E60ECC59-C476-174B-8E6F-BEC9977C7542}"/>
              </a:ext>
            </a:extLst>
          </p:cNvPr>
          <p:cNvSpPr>
            <a:spLocks noGrp="1"/>
          </p:cNvSpPr>
          <p:nvPr>
            <p:ph type="sldNum" sz="quarter" idx="10"/>
          </p:nvPr>
        </p:nvSpPr>
        <p:spPr/>
        <p:txBody>
          <a:bodyPr/>
          <a:lstStyle/>
          <a:p>
            <a:fld id="{95FDE913-508A-8F41-B74F-DB06C609F153}" type="slidenum">
              <a:rPr lang="en-US" smtClean="0"/>
              <a:t>‹#›</a:t>
            </a:fld>
            <a:endParaRPr lang="en-US"/>
          </a:p>
        </p:txBody>
      </p:sp>
      <p:pic>
        <p:nvPicPr>
          <p:cNvPr id="4" name="Picture 3">
            <a:extLst>
              <a:ext uri="{FF2B5EF4-FFF2-40B4-BE49-F238E27FC236}">
                <a16:creationId xmlns:a16="http://schemas.microsoft.com/office/drawing/2014/main" id="{7FEA9644-1DB4-6645-CABC-FF6793222220}"/>
              </a:ext>
            </a:extLst>
          </p:cNvPr>
          <p:cNvPicPr>
            <a:picLocks noChangeAspect="1"/>
          </p:cNvPicPr>
          <p:nvPr userDrawn="1"/>
        </p:nvPicPr>
        <p:blipFill>
          <a:blip r:embed="rId2"/>
          <a:stretch>
            <a:fillRect/>
          </a:stretch>
        </p:blipFill>
        <p:spPr>
          <a:xfrm>
            <a:off x="2437089" y="1710475"/>
            <a:ext cx="4269822" cy="408532"/>
          </a:xfrm>
          <a:prstGeom prst="rect">
            <a:avLst/>
          </a:prstGeom>
        </p:spPr>
      </p:pic>
    </p:spTree>
    <p:extLst>
      <p:ext uri="{BB962C8B-B14F-4D97-AF65-F5344CB8AC3E}">
        <p14:creationId xmlns:p14="http://schemas.microsoft.com/office/powerpoint/2010/main" val="169568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04985"/>
            <a:ext cx="7772400" cy="1155569"/>
          </a:xfrm>
          <a:prstGeom prst="rect">
            <a:avLst/>
          </a:prstGeom>
        </p:spPr>
        <p:txBody>
          <a:bodyPr>
            <a:normAutofit/>
          </a:bodyPr>
          <a:lstStyle>
            <a:lvl1pPr>
              <a:defRPr sz="5000" b="0" cap="all" normalizeH="0">
                <a:solidFill>
                  <a:schemeClr val="accent1"/>
                </a:solidFill>
              </a:defRPr>
            </a:lvl1pPr>
          </a:lstStyle>
          <a:p>
            <a:r>
              <a:rPr lang="en-US"/>
              <a:t>Click to edit title</a:t>
            </a:r>
          </a:p>
        </p:txBody>
      </p:sp>
      <p:sp>
        <p:nvSpPr>
          <p:cNvPr id="3" name="Subtitle 2"/>
          <p:cNvSpPr>
            <a:spLocks noGrp="1"/>
          </p:cNvSpPr>
          <p:nvPr>
            <p:ph type="subTitle" idx="1"/>
          </p:nvPr>
        </p:nvSpPr>
        <p:spPr>
          <a:xfrm>
            <a:off x="1371600" y="3936600"/>
            <a:ext cx="6400800" cy="679927"/>
          </a:xfrm>
          <a:prstGeom prst="rect">
            <a:avLst/>
          </a:prstGeom>
        </p:spPr>
        <p:txBody>
          <a:bodyPr>
            <a:normAutofit/>
          </a:bodyPr>
          <a:lstStyle>
            <a:lvl1pPr marL="0" indent="0" algn="ctr">
              <a:buNone/>
              <a:defRPr sz="26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a:spLocks noChangeAspect="1"/>
          </p:cNvSpPr>
          <p:nvPr userDrawn="1"/>
        </p:nvSpPr>
        <p:spPr>
          <a:xfrm>
            <a:off x="365874" y="1342495"/>
            <a:ext cx="8412252" cy="4173010"/>
          </a:xfrm>
          <a:prstGeom prst="rect">
            <a:avLst/>
          </a:prstGeom>
          <a:no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8A462E8-704A-9A42-98B6-EF76F0E30C8D}"/>
              </a:ext>
            </a:extLst>
          </p:cNvPr>
          <p:cNvPicPr>
            <a:picLocks noChangeAspect="1"/>
          </p:cNvPicPr>
          <p:nvPr userDrawn="1"/>
        </p:nvPicPr>
        <p:blipFill>
          <a:blip r:embed="rId2"/>
          <a:stretch>
            <a:fillRect/>
          </a:stretch>
        </p:blipFill>
        <p:spPr>
          <a:xfrm>
            <a:off x="2929701" y="1828800"/>
            <a:ext cx="3291840" cy="314960"/>
          </a:xfrm>
          <a:prstGeom prst="rect">
            <a:avLst/>
          </a:prstGeom>
        </p:spPr>
      </p:pic>
      <p:sp>
        <p:nvSpPr>
          <p:cNvPr id="4" name="Slide Number Placeholder 3">
            <a:extLst>
              <a:ext uri="{FF2B5EF4-FFF2-40B4-BE49-F238E27FC236}">
                <a16:creationId xmlns:a16="http://schemas.microsoft.com/office/drawing/2014/main" id="{6A6FF5CD-D4BE-E24F-8F8D-F17ACAF22AB3}"/>
              </a:ext>
            </a:extLst>
          </p:cNvPr>
          <p:cNvSpPr>
            <a:spLocks noGrp="1"/>
          </p:cNvSpPr>
          <p:nvPr>
            <p:ph type="sldNum" sz="quarter" idx="10"/>
          </p:nvPr>
        </p:nvSpPr>
        <p:spPr/>
        <p:txBody>
          <a:bodyPr/>
          <a:lstStyle/>
          <a:p>
            <a:fld id="{95FDE913-508A-8F41-B74F-DB06C609F153}" type="slidenum">
              <a:rPr lang="en-US" smtClean="0"/>
              <a:t>‹#›</a:t>
            </a:fld>
            <a:endParaRPr lang="en-US"/>
          </a:p>
        </p:txBody>
      </p:sp>
    </p:spTree>
    <p:extLst>
      <p:ext uri="{BB962C8B-B14F-4D97-AF65-F5344CB8AC3E}">
        <p14:creationId xmlns:p14="http://schemas.microsoft.com/office/powerpoint/2010/main" val="389813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1441"/>
            <a:ext cx="8229600" cy="743415"/>
          </a:xfrm>
          <a:prstGeom prst="rect">
            <a:avLst/>
          </a:prstGeom>
        </p:spPr>
        <p:txBody>
          <a:bodyPr>
            <a:normAutofit/>
          </a:bodyPr>
          <a:lstStyle>
            <a:lvl1pPr>
              <a:defRPr sz="3600" b="1" cap="small" baseline="0">
                <a:solidFill>
                  <a:schemeClr val="accent1"/>
                </a:solidFill>
              </a:defRPr>
            </a:lvl1pPr>
          </a:lstStyle>
          <a:p>
            <a:r>
              <a:rPr lang="en-US"/>
              <a:t>Body Slides</a:t>
            </a:r>
          </a:p>
        </p:txBody>
      </p:sp>
      <p:sp>
        <p:nvSpPr>
          <p:cNvPr id="3" name="Content Placeholder 2"/>
          <p:cNvSpPr>
            <a:spLocks noGrp="1"/>
          </p:cNvSpPr>
          <p:nvPr>
            <p:ph idx="1"/>
          </p:nvPr>
        </p:nvSpPr>
        <p:spPr>
          <a:xfrm>
            <a:off x="457200" y="993408"/>
            <a:ext cx="8229600" cy="4956914"/>
          </a:xfrm>
          <a:prstGeom prst="rect">
            <a:avLst/>
          </a:prstGeom>
        </p:spPr>
        <p:txBody>
          <a:bodyPr/>
          <a:lstStyle>
            <a:lvl1pPr>
              <a:defRPr sz="2400">
                <a:solidFill>
                  <a:schemeClr val="accent1"/>
                </a:solidFill>
              </a:defRPr>
            </a:lvl1pPr>
            <a:lvl2pPr marL="742950" indent="-285750">
              <a:buClr>
                <a:srgbClr val="4A1B15"/>
              </a:buClr>
              <a:buSzPct val="75000"/>
              <a:buFont typeface="Courier New"/>
              <a:buChar char="o"/>
              <a:defRPr sz="2000">
                <a:solidFill>
                  <a:schemeClr val="accent1"/>
                </a:solidFill>
              </a:defRPr>
            </a:lvl2pPr>
            <a:lvl3pPr marL="1143000" indent="-228600">
              <a:buSzPct val="75000"/>
              <a:buFont typeface="Arial"/>
              <a:buChar char="•"/>
              <a:defRPr sz="1800">
                <a:solidFill>
                  <a:schemeClr val="accent1"/>
                </a:solidFill>
              </a:defRPr>
            </a:lvl3pPr>
            <a:lvl4pPr>
              <a:defRPr sz="1600">
                <a:solidFill>
                  <a:schemeClr val="accent1"/>
                </a:solidFill>
              </a:defRPr>
            </a:lvl4pPr>
            <a:lvl5pPr>
              <a:defRPr sz="16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a:spLocks/>
          </p:cNvSpPr>
          <p:nvPr userDrawn="1"/>
        </p:nvSpPr>
        <p:spPr>
          <a:xfrm>
            <a:off x="457200" y="6209117"/>
            <a:ext cx="1463040" cy="524147"/>
          </a:xfrm>
          <a:prstGeom prst="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a:cxnSpLocks/>
          </p:cNvCxnSpPr>
          <p:nvPr userDrawn="1"/>
        </p:nvCxnSpPr>
        <p:spPr>
          <a:xfrm>
            <a:off x="536028" y="657698"/>
            <a:ext cx="8044918"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79AD592E-D86C-2B43-9FA9-F27EC01AD7E1}"/>
              </a:ext>
            </a:extLst>
          </p:cNvPr>
          <p:cNvSpPr>
            <a:spLocks noGrp="1"/>
          </p:cNvSpPr>
          <p:nvPr>
            <p:ph type="sldNum" sz="quarter" idx="10"/>
          </p:nvPr>
        </p:nvSpPr>
        <p:spPr>
          <a:xfrm>
            <a:off x="8580946" y="6616919"/>
            <a:ext cx="414959" cy="200770"/>
          </a:xfrm>
        </p:spPr>
        <p:txBody>
          <a:bodyPr/>
          <a:lstStyle/>
          <a:p>
            <a:fld id="{95FDE913-508A-8F41-B74F-DB06C609F153}" type="slidenum">
              <a:rPr lang="en-US" smtClean="0"/>
              <a:t>‹#›</a:t>
            </a:fld>
            <a:endParaRPr lang="en-US"/>
          </a:p>
        </p:txBody>
      </p:sp>
      <p:pic>
        <p:nvPicPr>
          <p:cNvPr id="5" name="Picture 4">
            <a:extLst>
              <a:ext uri="{FF2B5EF4-FFF2-40B4-BE49-F238E27FC236}">
                <a16:creationId xmlns:a16="http://schemas.microsoft.com/office/drawing/2014/main" id="{AB1E9237-CAB9-1293-9584-29E7A52FE549}"/>
              </a:ext>
            </a:extLst>
          </p:cNvPr>
          <p:cNvPicPr>
            <a:picLocks noChangeAspect="1"/>
          </p:cNvPicPr>
          <p:nvPr userDrawn="1"/>
        </p:nvPicPr>
        <p:blipFill>
          <a:blip r:embed="rId2"/>
          <a:stretch>
            <a:fillRect/>
          </a:stretch>
        </p:blipFill>
        <p:spPr>
          <a:xfrm>
            <a:off x="268015" y="6550629"/>
            <a:ext cx="2637173" cy="252322"/>
          </a:xfrm>
          <a:prstGeom prst="rect">
            <a:avLst/>
          </a:prstGeom>
          <a:ln>
            <a:noFill/>
          </a:ln>
        </p:spPr>
      </p:pic>
    </p:spTree>
    <p:extLst>
      <p:ext uri="{BB962C8B-B14F-4D97-AF65-F5344CB8AC3E}">
        <p14:creationId xmlns:p14="http://schemas.microsoft.com/office/powerpoint/2010/main" val="147429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Slide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9090"/>
            <a:ext cx="4038600" cy="4977074"/>
          </a:xfrm>
          <a:prstGeom prst="rect">
            <a:avLst/>
          </a:prstGeom>
        </p:spPr>
        <p:txBody>
          <a:bodyPr/>
          <a:lstStyle>
            <a:lvl1pPr>
              <a:defRPr sz="2800">
                <a:solidFill>
                  <a:schemeClr val="accent1"/>
                </a:solidFill>
              </a:defRPr>
            </a:lvl1pPr>
            <a:lvl2pPr marL="800100" indent="-342900">
              <a:buSzPct val="75000"/>
              <a:buFont typeface="Courier New"/>
              <a:buChar char="o"/>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9090"/>
            <a:ext cx="4038600" cy="4977073"/>
          </a:xfrm>
          <a:prstGeom prst="rect">
            <a:avLst/>
          </a:prstGeom>
        </p:spPr>
        <p:txBody>
          <a:bodyPr/>
          <a:lstStyle>
            <a:lvl1pPr>
              <a:defRPr sz="2800">
                <a:solidFill>
                  <a:schemeClr val="accent1"/>
                </a:solidFill>
              </a:defRPr>
            </a:lvl1pPr>
            <a:lvl2pPr marL="742950" indent="-285750">
              <a:buSzPct val="75000"/>
              <a:buFont typeface="Courier New"/>
              <a:buChar char="o"/>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3458603" y="1018053"/>
            <a:ext cx="222679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457200" y="274639"/>
            <a:ext cx="8229600" cy="729544"/>
          </a:xfrm>
          <a:prstGeom prst="rect">
            <a:avLst/>
          </a:prstGeom>
        </p:spPr>
        <p:txBody>
          <a:bodyPr>
            <a:normAutofit/>
          </a:bodyPr>
          <a:lstStyle>
            <a:lvl1pPr>
              <a:defRPr sz="3200" b="1" baseline="0">
                <a:solidFill>
                  <a:schemeClr val="accent1"/>
                </a:solidFill>
              </a:defRPr>
            </a:lvl1pPr>
          </a:lstStyle>
          <a:p>
            <a:r>
              <a:rPr lang="en-US"/>
              <a:t>ADD SLIDE TITLE</a:t>
            </a:r>
          </a:p>
        </p:txBody>
      </p:sp>
      <p:sp>
        <p:nvSpPr>
          <p:cNvPr id="7" name="Slide Number Placeholder 6">
            <a:extLst>
              <a:ext uri="{FF2B5EF4-FFF2-40B4-BE49-F238E27FC236}">
                <a16:creationId xmlns:a16="http://schemas.microsoft.com/office/drawing/2014/main" id="{B9E6DC6D-E90F-6941-9B54-B8FC9D763FD7}"/>
              </a:ext>
            </a:extLst>
          </p:cNvPr>
          <p:cNvSpPr>
            <a:spLocks noGrp="1"/>
          </p:cNvSpPr>
          <p:nvPr>
            <p:ph type="sldNum" sz="quarter" idx="10"/>
          </p:nvPr>
        </p:nvSpPr>
        <p:spPr>
          <a:xfrm>
            <a:off x="8229600" y="6309361"/>
            <a:ext cx="414959" cy="200770"/>
          </a:xfrm>
        </p:spPr>
        <p:txBody>
          <a:bodyPr/>
          <a:lstStyle/>
          <a:p>
            <a:fld id="{95FDE913-508A-8F41-B74F-DB06C609F153}" type="slidenum">
              <a:rPr lang="en-US" smtClean="0"/>
              <a:t>‹#›</a:t>
            </a:fld>
            <a:endParaRPr lang="en-US"/>
          </a:p>
        </p:txBody>
      </p:sp>
      <p:pic>
        <p:nvPicPr>
          <p:cNvPr id="5" name="Picture 4">
            <a:extLst>
              <a:ext uri="{FF2B5EF4-FFF2-40B4-BE49-F238E27FC236}">
                <a16:creationId xmlns:a16="http://schemas.microsoft.com/office/drawing/2014/main" id="{F3406EBF-3197-A294-8A48-C8D5EB6BB095}"/>
              </a:ext>
            </a:extLst>
          </p:cNvPr>
          <p:cNvPicPr>
            <a:picLocks noChangeAspect="1"/>
          </p:cNvPicPr>
          <p:nvPr userDrawn="1"/>
        </p:nvPicPr>
        <p:blipFill>
          <a:blip r:embed="rId2"/>
          <a:stretch>
            <a:fillRect/>
          </a:stretch>
        </p:blipFill>
        <p:spPr>
          <a:xfrm>
            <a:off x="457200" y="6277361"/>
            <a:ext cx="2637173" cy="252322"/>
          </a:xfrm>
          <a:prstGeom prst="rect">
            <a:avLst/>
          </a:prstGeom>
          <a:ln>
            <a:noFill/>
          </a:ln>
        </p:spPr>
      </p:pic>
    </p:spTree>
    <p:extLst>
      <p:ext uri="{BB962C8B-B14F-4D97-AF65-F5344CB8AC3E}">
        <p14:creationId xmlns:p14="http://schemas.microsoft.com/office/powerpoint/2010/main" val="233784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closing)">
    <p:spTree>
      <p:nvGrpSpPr>
        <p:cNvPr id="1" name=""/>
        <p:cNvGrpSpPr/>
        <p:nvPr/>
      </p:nvGrpSpPr>
      <p:grpSpPr>
        <a:xfrm>
          <a:off x="0" y="0"/>
          <a:ext cx="0" cy="0"/>
          <a:chOff x="0" y="0"/>
          <a:chExt cx="0" cy="0"/>
        </a:xfrm>
      </p:grpSpPr>
      <p:sp>
        <p:nvSpPr>
          <p:cNvPr id="35" name="Rectangle 34"/>
          <p:cNvSpPr/>
          <p:nvPr userDrawn="1"/>
        </p:nvSpPr>
        <p:spPr>
          <a:xfrm>
            <a:off x="0" y="0"/>
            <a:ext cx="9144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557979" y="2514600"/>
            <a:ext cx="4028043" cy="1828800"/>
          </a:xfrm>
          <a:prstGeom prst="rect">
            <a:avLst/>
          </a:prstGeom>
          <a:noFill/>
          <a:ln w="57150"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userDrawn="1"/>
        </p:nvSpPr>
        <p:spPr>
          <a:xfrm>
            <a:off x="2557979" y="3013501"/>
            <a:ext cx="4028043" cy="830997"/>
          </a:xfrm>
          <a:prstGeom prst="rect">
            <a:avLst/>
          </a:prstGeom>
          <a:noFill/>
        </p:spPr>
        <p:txBody>
          <a:bodyPr wrap="square" rtlCol="0">
            <a:spAutoFit/>
          </a:bodyPr>
          <a:lstStyle/>
          <a:p>
            <a:pPr algn="ctr"/>
            <a:r>
              <a:rPr lang="en-US" sz="4800">
                <a:solidFill>
                  <a:schemeClr val="accent1"/>
                </a:solidFill>
              </a:rPr>
              <a:t>THANK</a:t>
            </a:r>
            <a:r>
              <a:rPr lang="en-US" sz="4800" baseline="0">
                <a:solidFill>
                  <a:schemeClr val="accent1"/>
                </a:solidFill>
              </a:rPr>
              <a:t> YOU</a:t>
            </a:r>
            <a:endParaRPr lang="en-US" sz="4800">
              <a:solidFill>
                <a:schemeClr val="accent1"/>
              </a:solidFill>
            </a:endParaRPr>
          </a:p>
        </p:txBody>
      </p:sp>
      <p:sp>
        <p:nvSpPr>
          <p:cNvPr id="37" name="Rectangle 36"/>
          <p:cNvSpPr>
            <a:spLocks/>
          </p:cNvSpPr>
          <p:nvPr userDrawn="1"/>
        </p:nvSpPr>
        <p:spPr>
          <a:xfrm>
            <a:off x="2557979" y="2514600"/>
            <a:ext cx="4028043" cy="1828800"/>
          </a:xfrm>
          <a:prstGeom prst="rect">
            <a:avLst/>
          </a:prstGeom>
          <a:noFill/>
          <a:ln w="571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nvGrpSpPr>
          <p:cNvPr id="30" name="Group 29">
            <a:extLst>
              <a:ext uri="{FF2B5EF4-FFF2-40B4-BE49-F238E27FC236}">
                <a16:creationId xmlns:a16="http://schemas.microsoft.com/office/drawing/2014/main" id="{0A3064DD-9AE7-3C82-F9D1-0BD8BA55B98C}"/>
              </a:ext>
            </a:extLst>
          </p:cNvPr>
          <p:cNvGrpSpPr/>
          <p:nvPr userDrawn="1"/>
        </p:nvGrpSpPr>
        <p:grpSpPr>
          <a:xfrm>
            <a:off x="582284" y="6252808"/>
            <a:ext cx="7979432" cy="307777"/>
            <a:chOff x="414070" y="6252808"/>
            <a:chExt cx="7979432" cy="307777"/>
          </a:xfrm>
        </p:grpSpPr>
        <p:grpSp>
          <p:nvGrpSpPr>
            <p:cNvPr id="31" name="Group 30">
              <a:extLst>
                <a:ext uri="{FF2B5EF4-FFF2-40B4-BE49-F238E27FC236}">
                  <a16:creationId xmlns:a16="http://schemas.microsoft.com/office/drawing/2014/main" id="{F5850D00-A936-AE03-97BA-D9EF2D6FB0C3}"/>
                </a:ext>
              </a:extLst>
            </p:cNvPr>
            <p:cNvGrpSpPr/>
            <p:nvPr userDrawn="1"/>
          </p:nvGrpSpPr>
          <p:grpSpPr>
            <a:xfrm>
              <a:off x="3368260" y="6252808"/>
              <a:ext cx="5025242" cy="307777"/>
              <a:chOff x="3376886" y="6261434"/>
              <a:chExt cx="5025242" cy="307777"/>
            </a:xfrm>
          </p:grpSpPr>
          <p:sp>
            <p:nvSpPr>
              <p:cNvPr id="33" name="TextBox 32">
                <a:extLst>
                  <a:ext uri="{FF2B5EF4-FFF2-40B4-BE49-F238E27FC236}">
                    <a16:creationId xmlns:a16="http://schemas.microsoft.com/office/drawing/2014/main" id="{52642972-BF7A-F273-697D-15C60C037F89}"/>
                  </a:ext>
                </a:extLst>
              </p:cNvPr>
              <p:cNvSpPr txBox="1"/>
              <p:nvPr userDrawn="1"/>
            </p:nvSpPr>
            <p:spPr>
              <a:xfrm>
                <a:off x="3569402" y="6261434"/>
                <a:ext cx="4832726" cy="307777"/>
              </a:xfrm>
              <a:prstGeom prst="rect">
                <a:avLst/>
              </a:prstGeom>
              <a:noFill/>
            </p:spPr>
            <p:txBody>
              <a:bodyPr wrap="square" rtlCol="0">
                <a:spAutoFit/>
              </a:bodyPr>
              <a:lstStyle/>
              <a:p>
                <a:pPr algn="l">
                  <a:spcBef>
                    <a:spcPts val="300"/>
                  </a:spcBef>
                </a:pPr>
                <a:r>
                  <a:rPr lang="en-US" sz="1400" b="0" i="0">
                    <a:solidFill>
                      <a:schemeClr val="accent1"/>
                    </a:solidFill>
                    <a:latin typeface="Calibri Light" panose="020F0302020204030204" pitchFamily="34" charset="0"/>
                    <a:cs typeface="Calibri Light" panose="020F0302020204030204" pitchFamily="34" charset="0"/>
                  </a:rPr>
                  <a:t>www.northcarolina.edu</a:t>
                </a:r>
                <a:r>
                  <a:rPr lang="en-US" sz="1400">
                    <a:solidFill>
                      <a:schemeClr val="accent1"/>
                    </a:solidFill>
                    <a:latin typeface="Calibri Light" panose="020F0302020204030204" pitchFamily="34" charset="0"/>
                    <a:cs typeface="Calibri Light" panose="020F0302020204030204" pitchFamily="34" charset="0"/>
                  </a:rPr>
                  <a:t>            @</a:t>
                </a:r>
                <a:r>
                  <a:rPr lang="en-US" sz="1400" b="0" i="0">
                    <a:solidFill>
                      <a:schemeClr val="accent1"/>
                    </a:solidFill>
                    <a:latin typeface="Calibri Light" panose="020F0302020204030204" pitchFamily="34" charset="0"/>
                    <a:cs typeface="Calibri Light" panose="020F0302020204030204" pitchFamily="34" charset="0"/>
                  </a:rPr>
                  <a:t>uncsystem</a:t>
                </a:r>
                <a:r>
                  <a:rPr lang="en-US" sz="1400">
                    <a:solidFill>
                      <a:schemeClr val="accent1"/>
                    </a:solidFill>
                    <a:latin typeface="Calibri Light" panose="020F0302020204030204" pitchFamily="34" charset="0"/>
                    <a:cs typeface="Calibri Light" panose="020F0302020204030204" pitchFamily="34" charset="0"/>
                  </a:rPr>
                  <a:t>            </a:t>
                </a:r>
                <a:r>
                  <a:rPr lang="en-US" sz="1400" b="0" i="0">
                    <a:solidFill>
                      <a:schemeClr val="accent1"/>
                    </a:solidFill>
                    <a:latin typeface="Calibri Light" panose="020F0302020204030204" pitchFamily="34" charset="0"/>
                    <a:cs typeface="Calibri Light" panose="020F0302020204030204" pitchFamily="34" charset="0"/>
                  </a:rPr>
                  <a:t>@UNC_System</a:t>
                </a:r>
              </a:p>
            </p:txBody>
          </p:sp>
          <p:grpSp>
            <p:nvGrpSpPr>
              <p:cNvPr id="34" name="Group 33">
                <a:extLst>
                  <a:ext uri="{FF2B5EF4-FFF2-40B4-BE49-F238E27FC236}">
                    <a16:creationId xmlns:a16="http://schemas.microsoft.com/office/drawing/2014/main" id="{AE992FAF-D5C5-0142-E6C2-03A95831B5F9}"/>
                  </a:ext>
                </a:extLst>
              </p:cNvPr>
              <p:cNvGrpSpPr/>
              <p:nvPr userDrawn="1"/>
            </p:nvGrpSpPr>
            <p:grpSpPr>
              <a:xfrm>
                <a:off x="5552183" y="6313965"/>
                <a:ext cx="207730" cy="211106"/>
                <a:chOff x="4015678" y="6432550"/>
                <a:chExt cx="207730" cy="211106"/>
              </a:xfrm>
            </p:grpSpPr>
            <p:pic>
              <p:nvPicPr>
                <p:cNvPr id="44" name="Picture 43">
                  <a:extLst>
                    <a:ext uri="{FF2B5EF4-FFF2-40B4-BE49-F238E27FC236}">
                      <a16:creationId xmlns:a16="http://schemas.microsoft.com/office/drawing/2014/main" id="{1F937B8E-19B3-50FF-FCA2-546DA6B4533F}"/>
                    </a:ext>
                  </a:extLst>
                </p:cNvPr>
                <p:cNvPicPr>
                  <a:picLocks noChangeAspect="1"/>
                </p:cNvPicPr>
                <p:nvPr userDrawn="1"/>
              </p:nvPicPr>
              <p:blipFill>
                <a:blip r:embed="rId2">
                  <a:biLevel thresh="75000"/>
                </a:blip>
                <a:stretch>
                  <a:fillRect/>
                </a:stretch>
              </p:blipFill>
              <p:spPr>
                <a:xfrm>
                  <a:off x="4090380" y="6479276"/>
                  <a:ext cx="75438" cy="145288"/>
                </a:xfrm>
                <a:prstGeom prst="rect">
                  <a:avLst/>
                </a:prstGeom>
              </p:spPr>
            </p:pic>
            <p:sp>
              <p:nvSpPr>
                <p:cNvPr id="45" name="Rectangle 44">
                  <a:extLst>
                    <a:ext uri="{FF2B5EF4-FFF2-40B4-BE49-F238E27FC236}">
                      <a16:creationId xmlns:a16="http://schemas.microsoft.com/office/drawing/2014/main" id="{6846891E-0C8B-7613-2836-46EF1B8F90F3}"/>
                    </a:ext>
                  </a:extLst>
                </p:cNvPr>
                <p:cNvSpPr>
                  <a:spLocks noChangeAspect="1"/>
                </p:cNvSpPr>
                <p:nvPr userDrawn="1"/>
              </p:nvSpPr>
              <p:spPr>
                <a:xfrm>
                  <a:off x="4015678"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nvGrpSpPr>
              <p:cNvPr id="38" name="Group 37">
                <a:extLst>
                  <a:ext uri="{FF2B5EF4-FFF2-40B4-BE49-F238E27FC236}">
                    <a16:creationId xmlns:a16="http://schemas.microsoft.com/office/drawing/2014/main" id="{047F472F-A553-09FE-DEAB-A1C87600F699}"/>
                  </a:ext>
                </a:extLst>
              </p:cNvPr>
              <p:cNvGrpSpPr/>
              <p:nvPr userDrawn="1"/>
            </p:nvGrpSpPr>
            <p:grpSpPr>
              <a:xfrm>
                <a:off x="6941382" y="6313965"/>
                <a:ext cx="207730" cy="211106"/>
                <a:chOff x="5464079" y="6432550"/>
                <a:chExt cx="207730" cy="211106"/>
              </a:xfrm>
            </p:grpSpPr>
            <p:pic>
              <p:nvPicPr>
                <p:cNvPr id="42" name="Picture 41">
                  <a:extLst>
                    <a:ext uri="{FF2B5EF4-FFF2-40B4-BE49-F238E27FC236}">
                      <a16:creationId xmlns:a16="http://schemas.microsoft.com/office/drawing/2014/main" id="{6AED436C-A866-0E6A-ED9A-D66242825861}"/>
                    </a:ext>
                  </a:extLst>
                </p:cNvPr>
                <p:cNvPicPr>
                  <a:picLocks noChangeAspect="1"/>
                </p:cNvPicPr>
                <p:nvPr userDrawn="1"/>
              </p:nvPicPr>
              <p:blipFill>
                <a:blip r:embed="rId3">
                  <a:biLevel thresh="75000"/>
                </a:blip>
                <a:stretch>
                  <a:fillRect/>
                </a:stretch>
              </p:blipFill>
              <p:spPr>
                <a:xfrm>
                  <a:off x="5513262" y="6498328"/>
                  <a:ext cx="137160" cy="111252"/>
                </a:xfrm>
                <a:prstGeom prst="rect">
                  <a:avLst/>
                </a:prstGeom>
              </p:spPr>
            </p:pic>
            <p:sp>
              <p:nvSpPr>
                <p:cNvPr id="43" name="Rectangle 42">
                  <a:extLst>
                    <a:ext uri="{FF2B5EF4-FFF2-40B4-BE49-F238E27FC236}">
                      <a16:creationId xmlns:a16="http://schemas.microsoft.com/office/drawing/2014/main" id="{80D28D3C-6D33-6A6D-612C-4DDB36A3EC8A}"/>
                    </a:ext>
                  </a:extLst>
                </p:cNvPr>
                <p:cNvSpPr>
                  <a:spLocks noChangeAspect="1"/>
                </p:cNvSpPr>
                <p:nvPr userDrawn="1"/>
              </p:nvSpPr>
              <p:spPr>
                <a:xfrm>
                  <a:off x="5464079"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nvGrpSpPr>
              <p:cNvPr id="39" name="Group 38">
                <a:extLst>
                  <a:ext uri="{FF2B5EF4-FFF2-40B4-BE49-F238E27FC236}">
                    <a16:creationId xmlns:a16="http://schemas.microsoft.com/office/drawing/2014/main" id="{31CE8E5A-0F0D-6BC6-8240-EAB4D2107F26}"/>
                  </a:ext>
                </a:extLst>
              </p:cNvPr>
              <p:cNvGrpSpPr/>
              <p:nvPr userDrawn="1"/>
            </p:nvGrpSpPr>
            <p:grpSpPr>
              <a:xfrm>
                <a:off x="3376886" y="6313965"/>
                <a:ext cx="207730" cy="211106"/>
                <a:chOff x="1471539" y="6432550"/>
                <a:chExt cx="207730" cy="211106"/>
              </a:xfrm>
            </p:grpSpPr>
            <p:pic>
              <p:nvPicPr>
                <p:cNvPr id="40" name="Picture 39">
                  <a:extLst>
                    <a:ext uri="{FF2B5EF4-FFF2-40B4-BE49-F238E27FC236}">
                      <a16:creationId xmlns:a16="http://schemas.microsoft.com/office/drawing/2014/main" id="{915A8ABC-E4F7-A640-724D-DC1B2E3BD060}"/>
                    </a:ext>
                  </a:extLst>
                </p:cNvPr>
                <p:cNvPicPr>
                  <a:picLocks noChangeAspect="1"/>
                </p:cNvPicPr>
                <p:nvPr userDrawn="1"/>
              </p:nvPicPr>
              <p:blipFill>
                <a:blip r:embed="rId4">
                  <a:biLevel thresh="75000"/>
                </a:blip>
                <a:stretch>
                  <a:fillRect/>
                </a:stretch>
              </p:blipFill>
              <p:spPr>
                <a:xfrm>
                  <a:off x="1524981" y="6459840"/>
                  <a:ext cx="128471" cy="169619"/>
                </a:xfrm>
                <a:prstGeom prst="rect">
                  <a:avLst/>
                </a:prstGeom>
              </p:spPr>
            </p:pic>
            <p:sp>
              <p:nvSpPr>
                <p:cNvPr id="41" name="Rectangle 40">
                  <a:extLst>
                    <a:ext uri="{FF2B5EF4-FFF2-40B4-BE49-F238E27FC236}">
                      <a16:creationId xmlns:a16="http://schemas.microsoft.com/office/drawing/2014/main" id="{9C086623-D0BB-4BFF-2C78-0207F654ACED}"/>
                    </a:ext>
                  </a:extLst>
                </p:cNvPr>
                <p:cNvSpPr>
                  <a:spLocks noChangeAspect="1"/>
                </p:cNvSpPr>
                <p:nvPr userDrawn="1"/>
              </p:nvSpPr>
              <p:spPr>
                <a:xfrm>
                  <a:off x="1471539"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pic>
          <p:nvPicPr>
            <p:cNvPr id="32" name="Picture 31">
              <a:extLst>
                <a:ext uri="{FF2B5EF4-FFF2-40B4-BE49-F238E27FC236}">
                  <a16:creationId xmlns:a16="http://schemas.microsoft.com/office/drawing/2014/main" id="{A0089371-5840-D517-D68C-A18872C6EE69}"/>
                </a:ext>
              </a:extLst>
            </p:cNvPr>
            <p:cNvPicPr>
              <a:picLocks noChangeAspect="1"/>
            </p:cNvPicPr>
            <p:nvPr userDrawn="1"/>
          </p:nvPicPr>
          <p:blipFill>
            <a:blip r:embed="rId5"/>
            <a:stretch>
              <a:fillRect/>
            </a:stretch>
          </p:blipFill>
          <p:spPr>
            <a:xfrm>
              <a:off x="414070" y="6271071"/>
              <a:ext cx="2641600" cy="254000"/>
            </a:xfrm>
            <a:prstGeom prst="rect">
              <a:avLst/>
            </a:prstGeom>
          </p:spPr>
        </p:pic>
      </p:grpSp>
    </p:spTree>
    <p:extLst>
      <p:ext uri="{BB962C8B-B14F-4D97-AF65-F5344CB8AC3E}">
        <p14:creationId xmlns:p14="http://schemas.microsoft.com/office/powerpoint/2010/main" val="31220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closing 2)">
    <p:spTree>
      <p:nvGrpSpPr>
        <p:cNvPr id="1" name=""/>
        <p:cNvGrpSpPr/>
        <p:nvPr/>
      </p:nvGrpSpPr>
      <p:grpSpPr>
        <a:xfrm>
          <a:off x="0" y="0"/>
          <a:ext cx="0" cy="0"/>
          <a:chOff x="0" y="0"/>
          <a:chExt cx="0" cy="0"/>
        </a:xfrm>
      </p:grpSpPr>
      <p:sp>
        <p:nvSpPr>
          <p:cNvPr id="19" name="Rectangle 18"/>
          <p:cNvSpPr/>
          <p:nvPr userDrawn="1"/>
        </p:nvSpPr>
        <p:spPr>
          <a:xfrm>
            <a:off x="0" y="0"/>
            <a:ext cx="9144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2557978" y="2962846"/>
            <a:ext cx="4028043" cy="892552"/>
          </a:xfrm>
          <a:prstGeom prst="rect">
            <a:avLst/>
          </a:prstGeom>
          <a:noFill/>
        </p:spPr>
        <p:txBody>
          <a:bodyPr wrap="square" rtlCol="0">
            <a:spAutoFit/>
          </a:bodyPr>
          <a:lstStyle/>
          <a:p>
            <a:pPr algn="ctr"/>
            <a:r>
              <a:rPr lang="en-US" sz="4800">
                <a:solidFill>
                  <a:schemeClr val="accent1"/>
                </a:solidFill>
              </a:rPr>
              <a:t>QUESTIONS</a:t>
            </a:r>
            <a:r>
              <a:rPr lang="en-US" sz="5200">
                <a:solidFill>
                  <a:schemeClr val="accent1"/>
                </a:solidFill>
              </a:rPr>
              <a:t>?</a:t>
            </a:r>
          </a:p>
        </p:txBody>
      </p:sp>
      <p:sp>
        <p:nvSpPr>
          <p:cNvPr id="21" name="Rectangle 20"/>
          <p:cNvSpPr>
            <a:spLocks noChangeAspect="1"/>
          </p:cNvSpPr>
          <p:nvPr userDrawn="1"/>
        </p:nvSpPr>
        <p:spPr>
          <a:xfrm>
            <a:off x="2557979" y="2514600"/>
            <a:ext cx="4028043" cy="1828800"/>
          </a:xfrm>
          <a:prstGeom prst="rect">
            <a:avLst/>
          </a:prstGeom>
          <a:noFill/>
          <a:ln w="57150" cmpd="sng">
            <a:solidFill>
              <a:srgbClr val="0F48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sp>
        <p:nvSpPr>
          <p:cNvPr id="12" name="Rectangle 11"/>
          <p:cNvSpPr/>
          <p:nvPr userDrawn="1"/>
        </p:nvSpPr>
        <p:spPr>
          <a:xfrm>
            <a:off x="2557979" y="2514600"/>
            <a:ext cx="4028043" cy="1828800"/>
          </a:xfrm>
          <a:prstGeom prst="rect">
            <a:avLst/>
          </a:prstGeom>
          <a:noFill/>
          <a:ln w="571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8CB76AF2-DE91-17B6-ED65-8046EAC67EF7}"/>
              </a:ext>
            </a:extLst>
          </p:cNvPr>
          <p:cNvGrpSpPr/>
          <p:nvPr userDrawn="1"/>
        </p:nvGrpSpPr>
        <p:grpSpPr>
          <a:xfrm>
            <a:off x="582284" y="6252808"/>
            <a:ext cx="7979432" cy="307777"/>
            <a:chOff x="414070" y="6252808"/>
            <a:chExt cx="7979432" cy="307777"/>
          </a:xfrm>
        </p:grpSpPr>
        <p:grpSp>
          <p:nvGrpSpPr>
            <p:cNvPr id="9" name="Group 8">
              <a:extLst>
                <a:ext uri="{FF2B5EF4-FFF2-40B4-BE49-F238E27FC236}">
                  <a16:creationId xmlns:a16="http://schemas.microsoft.com/office/drawing/2014/main" id="{4464097F-75B3-994F-4096-A16FD049F219}"/>
                </a:ext>
              </a:extLst>
            </p:cNvPr>
            <p:cNvGrpSpPr/>
            <p:nvPr userDrawn="1"/>
          </p:nvGrpSpPr>
          <p:grpSpPr>
            <a:xfrm>
              <a:off x="3368260" y="6252808"/>
              <a:ext cx="5025242" cy="307777"/>
              <a:chOff x="3376886" y="6261434"/>
              <a:chExt cx="5025242" cy="307777"/>
            </a:xfrm>
          </p:grpSpPr>
          <p:sp>
            <p:nvSpPr>
              <p:cNvPr id="11" name="TextBox 10">
                <a:extLst>
                  <a:ext uri="{FF2B5EF4-FFF2-40B4-BE49-F238E27FC236}">
                    <a16:creationId xmlns:a16="http://schemas.microsoft.com/office/drawing/2014/main" id="{CA2D7056-B587-4718-0EE3-A72A7F06EFB3}"/>
                  </a:ext>
                </a:extLst>
              </p:cNvPr>
              <p:cNvSpPr txBox="1"/>
              <p:nvPr userDrawn="1"/>
            </p:nvSpPr>
            <p:spPr>
              <a:xfrm>
                <a:off x="3569402" y="6261434"/>
                <a:ext cx="4832726" cy="307777"/>
              </a:xfrm>
              <a:prstGeom prst="rect">
                <a:avLst/>
              </a:prstGeom>
              <a:noFill/>
            </p:spPr>
            <p:txBody>
              <a:bodyPr wrap="square" rtlCol="0">
                <a:spAutoFit/>
              </a:bodyPr>
              <a:lstStyle/>
              <a:p>
                <a:pPr algn="l">
                  <a:spcBef>
                    <a:spcPts val="300"/>
                  </a:spcBef>
                </a:pPr>
                <a:r>
                  <a:rPr lang="en-US" sz="1400" b="0" i="0">
                    <a:solidFill>
                      <a:schemeClr val="accent1"/>
                    </a:solidFill>
                    <a:latin typeface="Calibri Light" panose="020F0302020204030204" pitchFamily="34" charset="0"/>
                    <a:cs typeface="Calibri Light" panose="020F0302020204030204" pitchFamily="34" charset="0"/>
                  </a:rPr>
                  <a:t>www.northcarolina.edu</a:t>
                </a:r>
                <a:r>
                  <a:rPr lang="en-US" sz="1400">
                    <a:solidFill>
                      <a:schemeClr val="accent1"/>
                    </a:solidFill>
                    <a:latin typeface="Calibri Light" panose="020F0302020204030204" pitchFamily="34" charset="0"/>
                    <a:cs typeface="Calibri Light" panose="020F0302020204030204" pitchFamily="34" charset="0"/>
                  </a:rPr>
                  <a:t>            @</a:t>
                </a:r>
                <a:r>
                  <a:rPr lang="en-US" sz="1400" b="0" i="0">
                    <a:solidFill>
                      <a:schemeClr val="accent1"/>
                    </a:solidFill>
                    <a:latin typeface="Calibri Light" panose="020F0302020204030204" pitchFamily="34" charset="0"/>
                    <a:cs typeface="Calibri Light" panose="020F0302020204030204" pitchFamily="34" charset="0"/>
                  </a:rPr>
                  <a:t>uncsystem</a:t>
                </a:r>
                <a:r>
                  <a:rPr lang="en-US" sz="1400">
                    <a:solidFill>
                      <a:schemeClr val="accent1"/>
                    </a:solidFill>
                    <a:latin typeface="Calibri Light" panose="020F0302020204030204" pitchFamily="34" charset="0"/>
                    <a:cs typeface="Calibri Light" panose="020F0302020204030204" pitchFamily="34" charset="0"/>
                  </a:rPr>
                  <a:t>            </a:t>
                </a:r>
                <a:r>
                  <a:rPr lang="en-US" sz="1400" b="0" i="0">
                    <a:solidFill>
                      <a:schemeClr val="accent1"/>
                    </a:solidFill>
                    <a:latin typeface="Calibri Light" panose="020F0302020204030204" pitchFamily="34" charset="0"/>
                    <a:cs typeface="Calibri Light" panose="020F0302020204030204" pitchFamily="34" charset="0"/>
                  </a:rPr>
                  <a:t>@UNC_System</a:t>
                </a:r>
              </a:p>
            </p:txBody>
          </p:sp>
          <p:grpSp>
            <p:nvGrpSpPr>
              <p:cNvPr id="13" name="Group 12">
                <a:extLst>
                  <a:ext uri="{FF2B5EF4-FFF2-40B4-BE49-F238E27FC236}">
                    <a16:creationId xmlns:a16="http://schemas.microsoft.com/office/drawing/2014/main" id="{72E694F1-9639-80CA-1B8D-F24C2F22D7FA}"/>
                  </a:ext>
                </a:extLst>
              </p:cNvPr>
              <p:cNvGrpSpPr/>
              <p:nvPr userDrawn="1"/>
            </p:nvGrpSpPr>
            <p:grpSpPr>
              <a:xfrm>
                <a:off x="5552183" y="6313965"/>
                <a:ext cx="207730" cy="211106"/>
                <a:chOff x="4015678" y="6432550"/>
                <a:chExt cx="207730" cy="211106"/>
              </a:xfrm>
            </p:grpSpPr>
            <p:pic>
              <p:nvPicPr>
                <p:cNvPr id="29" name="Picture 28">
                  <a:extLst>
                    <a:ext uri="{FF2B5EF4-FFF2-40B4-BE49-F238E27FC236}">
                      <a16:creationId xmlns:a16="http://schemas.microsoft.com/office/drawing/2014/main" id="{F01C91BE-433C-E02E-6028-07B329AAABBD}"/>
                    </a:ext>
                  </a:extLst>
                </p:cNvPr>
                <p:cNvPicPr>
                  <a:picLocks noChangeAspect="1"/>
                </p:cNvPicPr>
                <p:nvPr userDrawn="1"/>
              </p:nvPicPr>
              <p:blipFill>
                <a:blip r:embed="rId2">
                  <a:biLevel thresh="75000"/>
                </a:blip>
                <a:stretch>
                  <a:fillRect/>
                </a:stretch>
              </p:blipFill>
              <p:spPr>
                <a:xfrm>
                  <a:off x="4090380" y="6479276"/>
                  <a:ext cx="75438" cy="145288"/>
                </a:xfrm>
                <a:prstGeom prst="rect">
                  <a:avLst/>
                </a:prstGeom>
              </p:spPr>
            </p:pic>
            <p:sp>
              <p:nvSpPr>
                <p:cNvPr id="33" name="Rectangle 32">
                  <a:extLst>
                    <a:ext uri="{FF2B5EF4-FFF2-40B4-BE49-F238E27FC236}">
                      <a16:creationId xmlns:a16="http://schemas.microsoft.com/office/drawing/2014/main" id="{EC46B62D-A18C-3EF4-3BB1-44A14C85EED8}"/>
                    </a:ext>
                  </a:extLst>
                </p:cNvPr>
                <p:cNvSpPr>
                  <a:spLocks noChangeAspect="1"/>
                </p:cNvSpPr>
                <p:nvPr userDrawn="1"/>
              </p:nvSpPr>
              <p:spPr>
                <a:xfrm>
                  <a:off x="4015678"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nvGrpSpPr>
              <p:cNvPr id="22" name="Group 21">
                <a:extLst>
                  <a:ext uri="{FF2B5EF4-FFF2-40B4-BE49-F238E27FC236}">
                    <a16:creationId xmlns:a16="http://schemas.microsoft.com/office/drawing/2014/main" id="{B8AFDF31-7405-1482-5BBF-507D25F9C004}"/>
                  </a:ext>
                </a:extLst>
              </p:cNvPr>
              <p:cNvGrpSpPr/>
              <p:nvPr userDrawn="1"/>
            </p:nvGrpSpPr>
            <p:grpSpPr>
              <a:xfrm>
                <a:off x="6941382" y="6313965"/>
                <a:ext cx="207730" cy="211106"/>
                <a:chOff x="5464079" y="6432550"/>
                <a:chExt cx="207730" cy="211106"/>
              </a:xfrm>
            </p:grpSpPr>
            <p:pic>
              <p:nvPicPr>
                <p:cNvPr id="27" name="Picture 26">
                  <a:extLst>
                    <a:ext uri="{FF2B5EF4-FFF2-40B4-BE49-F238E27FC236}">
                      <a16:creationId xmlns:a16="http://schemas.microsoft.com/office/drawing/2014/main" id="{E3821CC8-ECC3-634D-310F-B8F606BB6B6A}"/>
                    </a:ext>
                  </a:extLst>
                </p:cNvPr>
                <p:cNvPicPr>
                  <a:picLocks noChangeAspect="1"/>
                </p:cNvPicPr>
                <p:nvPr userDrawn="1"/>
              </p:nvPicPr>
              <p:blipFill>
                <a:blip r:embed="rId3">
                  <a:biLevel thresh="75000"/>
                </a:blip>
                <a:stretch>
                  <a:fillRect/>
                </a:stretch>
              </p:blipFill>
              <p:spPr>
                <a:xfrm>
                  <a:off x="5513262" y="6498328"/>
                  <a:ext cx="137160" cy="111252"/>
                </a:xfrm>
                <a:prstGeom prst="rect">
                  <a:avLst/>
                </a:prstGeom>
              </p:spPr>
            </p:pic>
            <p:sp>
              <p:nvSpPr>
                <p:cNvPr id="28" name="Rectangle 27">
                  <a:extLst>
                    <a:ext uri="{FF2B5EF4-FFF2-40B4-BE49-F238E27FC236}">
                      <a16:creationId xmlns:a16="http://schemas.microsoft.com/office/drawing/2014/main" id="{287574DE-E74F-C467-247B-5CC2F47F3ABE}"/>
                    </a:ext>
                  </a:extLst>
                </p:cNvPr>
                <p:cNvSpPr>
                  <a:spLocks noChangeAspect="1"/>
                </p:cNvSpPr>
                <p:nvPr userDrawn="1"/>
              </p:nvSpPr>
              <p:spPr>
                <a:xfrm>
                  <a:off x="5464079"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nvGrpSpPr>
              <p:cNvPr id="24" name="Group 23">
                <a:extLst>
                  <a:ext uri="{FF2B5EF4-FFF2-40B4-BE49-F238E27FC236}">
                    <a16:creationId xmlns:a16="http://schemas.microsoft.com/office/drawing/2014/main" id="{827FFF99-B7ED-A74C-F0FE-A4F11254E538}"/>
                  </a:ext>
                </a:extLst>
              </p:cNvPr>
              <p:cNvGrpSpPr/>
              <p:nvPr userDrawn="1"/>
            </p:nvGrpSpPr>
            <p:grpSpPr>
              <a:xfrm>
                <a:off x="3376886" y="6313965"/>
                <a:ext cx="207730" cy="211106"/>
                <a:chOff x="1471539" y="6432550"/>
                <a:chExt cx="207730" cy="211106"/>
              </a:xfrm>
            </p:grpSpPr>
            <p:pic>
              <p:nvPicPr>
                <p:cNvPr id="25" name="Picture 24">
                  <a:extLst>
                    <a:ext uri="{FF2B5EF4-FFF2-40B4-BE49-F238E27FC236}">
                      <a16:creationId xmlns:a16="http://schemas.microsoft.com/office/drawing/2014/main" id="{63F41F16-0DA3-FA4D-915A-22A79FC62DEB}"/>
                    </a:ext>
                  </a:extLst>
                </p:cNvPr>
                <p:cNvPicPr>
                  <a:picLocks noChangeAspect="1"/>
                </p:cNvPicPr>
                <p:nvPr userDrawn="1"/>
              </p:nvPicPr>
              <p:blipFill>
                <a:blip r:embed="rId4">
                  <a:biLevel thresh="75000"/>
                </a:blip>
                <a:stretch>
                  <a:fillRect/>
                </a:stretch>
              </p:blipFill>
              <p:spPr>
                <a:xfrm>
                  <a:off x="1524981" y="6459840"/>
                  <a:ext cx="128471" cy="169619"/>
                </a:xfrm>
                <a:prstGeom prst="rect">
                  <a:avLst/>
                </a:prstGeom>
              </p:spPr>
            </p:pic>
            <p:sp>
              <p:nvSpPr>
                <p:cNvPr id="26" name="Rectangle 25">
                  <a:extLst>
                    <a:ext uri="{FF2B5EF4-FFF2-40B4-BE49-F238E27FC236}">
                      <a16:creationId xmlns:a16="http://schemas.microsoft.com/office/drawing/2014/main" id="{01835872-30A0-530C-E023-23708F6AF2AD}"/>
                    </a:ext>
                  </a:extLst>
                </p:cNvPr>
                <p:cNvSpPr>
                  <a:spLocks noChangeAspect="1"/>
                </p:cNvSpPr>
                <p:nvPr userDrawn="1"/>
              </p:nvSpPr>
              <p:spPr>
                <a:xfrm>
                  <a:off x="1471539"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pic>
          <p:nvPicPr>
            <p:cNvPr id="10" name="Picture 9">
              <a:extLst>
                <a:ext uri="{FF2B5EF4-FFF2-40B4-BE49-F238E27FC236}">
                  <a16:creationId xmlns:a16="http://schemas.microsoft.com/office/drawing/2014/main" id="{345EF509-140A-A50A-5F5B-DE5309BEB548}"/>
                </a:ext>
              </a:extLst>
            </p:cNvPr>
            <p:cNvPicPr>
              <a:picLocks noChangeAspect="1"/>
            </p:cNvPicPr>
            <p:nvPr userDrawn="1"/>
          </p:nvPicPr>
          <p:blipFill>
            <a:blip r:embed="rId5"/>
            <a:stretch>
              <a:fillRect/>
            </a:stretch>
          </p:blipFill>
          <p:spPr>
            <a:xfrm>
              <a:off x="414070" y="6271071"/>
              <a:ext cx="2641600" cy="254000"/>
            </a:xfrm>
            <a:prstGeom prst="rect">
              <a:avLst/>
            </a:prstGeom>
          </p:spPr>
        </p:pic>
      </p:grpSp>
    </p:spTree>
    <p:extLst>
      <p:ext uri="{BB962C8B-B14F-4D97-AF65-F5344CB8AC3E}">
        <p14:creationId xmlns:p14="http://schemas.microsoft.com/office/powerpoint/2010/main" val="323882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9"/>
          <a:stretch>
            <a:fillRect/>
          </a:stretch>
        </p:blipFill>
        <p:spPr>
          <a:xfrm>
            <a:off x="1496092" y="3134700"/>
            <a:ext cx="6151816" cy="588600"/>
          </a:xfrm>
          <a:prstGeom prst="rect">
            <a:avLst/>
          </a:prstGeom>
        </p:spPr>
      </p:pic>
      <p:sp>
        <p:nvSpPr>
          <p:cNvPr id="2" name="Slide Number Placeholder 1">
            <a:extLst>
              <a:ext uri="{FF2B5EF4-FFF2-40B4-BE49-F238E27FC236}">
                <a16:creationId xmlns:a16="http://schemas.microsoft.com/office/drawing/2014/main" id="{087BA0DF-32D7-0C47-B016-5F540182FE49}"/>
              </a:ext>
            </a:extLst>
          </p:cNvPr>
          <p:cNvSpPr>
            <a:spLocks noGrp="1"/>
          </p:cNvSpPr>
          <p:nvPr>
            <p:ph type="sldNum" sz="quarter" idx="4"/>
          </p:nvPr>
        </p:nvSpPr>
        <p:spPr>
          <a:xfrm>
            <a:off x="8229600" y="6309361"/>
            <a:ext cx="414959" cy="200770"/>
          </a:xfrm>
          <a:prstGeom prst="rect">
            <a:avLst/>
          </a:prstGeom>
        </p:spPr>
        <p:txBody>
          <a:bodyPr vert="horz" wrap="none" lIns="0" tIns="0" rIns="0" bIns="0" rtlCol="0" anchor="t" anchorCtr="0"/>
          <a:lstStyle>
            <a:lvl1pPr algn="r">
              <a:defRPr sz="1200">
                <a:solidFill>
                  <a:schemeClr val="accent1"/>
                </a:solidFill>
              </a:defRPr>
            </a:lvl1pPr>
          </a:lstStyle>
          <a:p>
            <a:fld id="{95FDE913-508A-8F41-B74F-DB06C609F153}" type="slidenum">
              <a:rPr lang="en-US" smtClean="0"/>
              <a:pPr/>
              <a:t>‹#›</a:t>
            </a:fld>
            <a:endParaRPr lang="en-US"/>
          </a:p>
        </p:txBody>
      </p:sp>
    </p:spTree>
    <p:extLst>
      <p:ext uri="{BB962C8B-B14F-4D97-AF65-F5344CB8AC3E}">
        <p14:creationId xmlns:p14="http://schemas.microsoft.com/office/powerpoint/2010/main" val="77881543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3" r:id="rId3"/>
    <p:sldLayoutId id="2147483650" r:id="rId4"/>
    <p:sldLayoutId id="2147483652" r:id="rId5"/>
    <p:sldLayoutId id="2147483660" r:id="rId6"/>
    <p:sldLayoutId id="2147483665"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northcarolina.edu/apps/policy/doc.php?type=pdf&amp;id=184"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northcarolina.edu/apps/policy/doc.php?type=pdf&amp;id=3424"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northcarolina.edu/apps/policy/doc.php?type=pdf&amp;id=184"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mailto:mlsoler@northcarolina.edu" TargetMode="External"/><Relationship Id="rId4" Type="http://schemas.openxmlformats.org/officeDocument/2006/relationships/hyperlink" Target="https://www.northcarolina.edu/apps/policy/doc.php?type=pdf&amp;id=342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northcarolina.edu/apps/policy/doc.php?type=pdf&amp;id=186" TargetMode="External"/><Relationship Id="rId2" Type="http://schemas.openxmlformats.org/officeDocument/2006/relationships/hyperlink" Target="https://www.northcarolina.edu/apps/policy/doc.php?type=pdf&amp;id=185"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northcarolina.edu/apps/policy/doc.php?type=pdf&amp;id=181"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northcarolina.edu/apps/policy/doc.php?type=pdf&amp;id=185"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lIns="91440" tIns="45720" rIns="91440" bIns="45720" anchor="t">
            <a:noAutofit/>
          </a:bodyPr>
          <a:lstStyle/>
          <a:p>
            <a:r>
              <a:rPr lang="en-US" sz="3600" b="1" cap="small">
                <a:latin typeface="+mn-lt"/>
              </a:rPr>
              <a:t>Implementing and Reporting Faculty Workload Plans for </a:t>
            </a:r>
            <a:br>
              <a:rPr lang="en-US" sz="3600" b="1" cap="small">
                <a:latin typeface="+mn-lt"/>
              </a:rPr>
            </a:br>
            <a:r>
              <a:rPr lang="en-US" sz="3600" b="1" cap="small">
                <a:latin typeface="+mn-lt"/>
              </a:rPr>
              <a:t>UNC Institutions </a:t>
            </a:r>
            <a:endParaRPr lang="en-US" sz="3200" b="1">
              <a:solidFill>
                <a:schemeClr val="accent1"/>
              </a:solidFill>
            </a:endParaRPr>
          </a:p>
        </p:txBody>
      </p:sp>
      <p:sp>
        <p:nvSpPr>
          <p:cNvPr id="3" name="Subtitle 2"/>
          <p:cNvSpPr>
            <a:spLocks noGrp="1"/>
          </p:cNvSpPr>
          <p:nvPr>
            <p:ph type="subTitle" idx="1"/>
          </p:nvPr>
        </p:nvSpPr>
        <p:spPr>
          <a:xfrm>
            <a:off x="1371600" y="4732847"/>
            <a:ext cx="6400800" cy="573755"/>
          </a:xfrm>
        </p:spPr>
        <p:txBody>
          <a:bodyPr>
            <a:normAutofit/>
          </a:bodyPr>
          <a:lstStyle/>
          <a:p>
            <a:r>
              <a:rPr lang="en-US" sz="2000" i="1" dirty="0"/>
              <a:t>Training Valid/Updated as of: </a:t>
            </a:r>
            <a:r>
              <a:rPr lang="en-US" sz="2000" i="1" dirty="0">
                <a:solidFill>
                  <a:srgbClr val="C00000"/>
                </a:solidFill>
              </a:rPr>
              <a:t>August 2025</a:t>
            </a:r>
          </a:p>
        </p:txBody>
      </p:sp>
      <p:sp>
        <p:nvSpPr>
          <p:cNvPr id="7" name="Slide Number Placeholder 6">
            <a:extLst>
              <a:ext uri="{FF2B5EF4-FFF2-40B4-BE49-F238E27FC236}">
                <a16:creationId xmlns:a16="http://schemas.microsoft.com/office/drawing/2014/main" id="{05426983-D3CB-1446-9B4C-EC3C2F9A12EC}"/>
              </a:ext>
            </a:extLst>
          </p:cNvPr>
          <p:cNvSpPr>
            <a:spLocks noGrp="1"/>
          </p:cNvSpPr>
          <p:nvPr>
            <p:ph type="sldNum" sz="quarter" idx="10"/>
          </p:nvPr>
        </p:nvSpPr>
        <p:spPr/>
        <p:txBody>
          <a:bodyPr/>
          <a:lstStyle/>
          <a:p>
            <a:fld id="{95FDE913-508A-8F41-B74F-DB06C609F153}" type="slidenum">
              <a:rPr lang="en-US" smtClean="0"/>
              <a:t>1</a:t>
            </a:fld>
            <a:endParaRPr lang="en-US"/>
          </a:p>
        </p:txBody>
      </p:sp>
    </p:spTree>
    <p:extLst>
      <p:ext uri="{BB962C8B-B14F-4D97-AF65-F5344CB8AC3E}">
        <p14:creationId xmlns:p14="http://schemas.microsoft.com/office/powerpoint/2010/main" val="2404492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6592-0FCE-3FE0-492F-E9F797061E50}"/>
              </a:ext>
            </a:extLst>
          </p:cNvPr>
          <p:cNvSpPr>
            <a:spLocks noGrp="1"/>
          </p:cNvSpPr>
          <p:nvPr>
            <p:ph type="title"/>
          </p:nvPr>
        </p:nvSpPr>
        <p:spPr/>
        <p:txBody>
          <a:bodyPr lIns="91440" tIns="45720" rIns="91440" bIns="45720" anchor="t">
            <a:normAutofit/>
          </a:bodyPr>
          <a:lstStyle/>
          <a:p>
            <a:r>
              <a:rPr lang="en-US">
                <a:cs typeface="Calibri"/>
              </a:rPr>
              <a:t>Faculty Workload: Significant dates </a:t>
            </a:r>
            <a:endParaRPr lang="en-US"/>
          </a:p>
        </p:txBody>
      </p:sp>
      <p:sp>
        <p:nvSpPr>
          <p:cNvPr id="3" name="Content Placeholder 2">
            <a:extLst>
              <a:ext uri="{FF2B5EF4-FFF2-40B4-BE49-F238E27FC236}">
                <a16:creationId xmlns:a16="http://schemas.microsoft.com/office/drawing/2014/main" id="{FCC9030F-DEB0-64F2-8737-25508B4A86FD}"/>
              </a:ext>
            </a:extLst>
          </p:cNvPr>
          <p:cNvSpPr>
            <a:spLocks noGrp="1"/>
          </p:cNvSpPr>
          <p:nvPr>
            <p:ph idx="1"/>
          </p:nvPr>
        </p:nvSpPr>
        <p:spPr>
          <a:xfrm>
            <a:off x="355600" y="790208"/>
            <a:ext cx="8229600" cy="5274414"/>
          </a:xfrm>
        </p:spPr>
        <p:txBody>
          <a:bodyPr lIns="91440" tIns="45720" rIns="91440" bIns="45720" anchor="t"/>
          <a:lstStyle/>
          <a:p>
            <a:pPr marL="457200" lvl="1" indent="0" algn="ctr">
              <a:spcBef>
                <a:spcPts val="600"/>
              </a:spcBef>
              <a:spcAft>
                <a:spcPts val="600"/>
              </a:spcAft>
              <a:buNone/>
            </a:pPr>
            <a:r>
              <a:rPr lang="en-US" sz="2800" b="1" u="sng" dirty="0">
                <a:solidFill>
                  <a:srgbClr val="C00000"/>
                </a:solidFill>
                <a:cs typeface="Calibri"/>
              </a:rPr>
              <a:t>Annual Reporting</a:t>
            </a:r>
            <a:endParaRPr lang="en-US" sz="2800" dirty="0">
              <a:solidFill>
                <a:srgbClr val="BC1F51"/>
              </a:solidFill>
              <a:cs typeface="Calibri"/>
            </a:endParaRPr>
          </a:p>
          <a:p>
            <a:pPr marL="857250" lvl="1" indent="-457200">
              <a:spcBef>
                <a:spcPts val="600"/>
              </a:spcBef>
              <a:spcAft>
                <a:spcPts val="600"/>
              </a:spcAft>
              <a:buFont typeface="Arial"/>
              <a:buChar char="•"/>
            </a:pPr>
            <a:r>
              <a:rPr lang="en-US" sz="2400" dirty="0">
                <a:cs typeface="Calibri"/>
              </a:rPr>
              <a:t>By October 15, 2025:</a:t>
            </a:r>
          </a:p>
          <a:p>
            <a:pPr marL="1257300" lvl="2" indent="-457200">
              <a:spcBef>
                <a:spcPts val="300"/>
              </a:spcBef>
              <a:buFont typeface="Courier New"/>
              <a:buChar char="o"/>
            </a:pPr>
            <a:r>
              <a:rPr lang="en-US" sz="2200" dirty="0">
                <a:cs typeface="Calibri"/>
              </a:rPr>
              <a:t>Institutional annual reports submitted to UNC System President, </a:t>
            </a:r>
            <a:r>
              <a:rPr lang="en-US" sz="2200" b="1" dirty="0">
                <a:cs typeface="Calibri"/>
              </a:rPr>
              <a:t>and annually thereafter;</a:t>
            </a:r>
            <a:endParaRPr lang="en-US" b="1" dirty="0">
              <a:cs typeface="Calibri"/>
            </a:endParaRPr>
          </a:p>
          <a:p>
            <a:pPr marL="1257300" lvl="2" indent="-457200">
              <a:spcBef>
                <a:spcPts val="300"/>
              </a:spcBef>
              <a:buFont typeface="Courier New"/>
              <a:buChar char="o"/>
            </a:pPr>
            <a:r>
              <a:rPr lang="en-US" sz="2200" dirty="0">
                <a:solidFill>
                  <a:srgbClr val="140800"/>
                </a:solidFill>
                <a:cs typeface="Calibri"/>
              </a:rPr>
              <a:t>Institutions will submit required metrics and narrative via a Smartsheet form;</a:t>
            </a:r>
            <a:endParaRPr lang="en-US" dirty="0">
              <a:solidFill>
                <a:srgbClr val="140800"/>
              </a:solidFill>
              <a:cs typeface="Calibri"/>
            </a:endParaRPr>
          </a:p>
          <a:p>
            <a:pPr marL="1257300" lvl="2" indent="-457200">
              <a:spcBef>
                <a:spcPts val="300"/>
              </a:spcBef>
              <a:buFont typeface="Courier New"/>
              <a:buChar char="o"/>
            </a:pPr>
            <a:r>
              <a:rPr lang="en-US" sz="2200" dirty="0">
                <a:solidFill>
                  <a:srgbClr val="140800"/>
                </a:solidFill>
                <a:cs typeface="Calibri"/>
              </a:rPr>
              <a:t>New </a:t>
            </a:r>
            <a:r>
              <a:rPr lang="en-US" sz="2200" dirty="0" err="1">
                <a:solidFill>
                  <a:srgbClr val="140800"/>
                </a:solidFill>
                <a:cs typeface="Calibri"/>
              </a:rPr>
              <a:t>smartsheet</a:t>
            </a:r>
            <a:r>
              <a:rPr lang="en-US" sz="2200" dirty="0">
                <a:solidFill>
                  <a:srgbClr val="140800"/>
                </a:solidFill>
                <a:cs typeface="Calibri"/>
              </a:rPr>
              <a:t> links will be provided to the CAOs institutional points of contact annually.</a:t>
            </a:r>
          </a:p>
          <a:p>
            <a:pPr marL="857250" lvl="1" indent="-457200">
              <a:spcBef>
                <a:spcPts val="1000"/>
              </a:spcBef>
              <a:spcAft>
                <a:spcPts val="600"/>
              </a:spcAft>
              <a:buFont typeface="Arial"/>
              <a:buChar char="•"/>
            </a:pPr>
            <a:r>
              <a:rPr lang="en-US" sz="2400" dirty="0">
                <a:cs typeface="Calibri"/>
              </a:rPr>
              <a:t>January 2026: UNC System Office will report to the Board of Governors for adjusted academic year 2024-25, </a:t>
            </a:r>
            <a:r>
              <a:rPr lang="en-US" sz="2400" b="1" dirty="0">
                <a:cs typeface="Calibri"/>
              </a:rPr>
              <a:t>and annually thereafter.</a:t>
            </a:r>
            <a:endParaRPr lang="en-US" sz="2400" b="1" dirty="0">
              <a:solidFill>
                <a:srgbClr val="BC1F51"/>
              </a:solidFill>
              <a:cs typeface="Calibri"/>
            </a:endParaRPr>
          </a:p>
          <a:p>
            <a:pPr marL="1257300" lvl="2" indent="-457200">
              <a:spcBef>
                <a:spcPts val="1000"/>
              </a:spcBef>
              <a:spcAft>
                <a:spcPts val="600"/>
              </a:spcAft>
              <a:buFont typeface="Courier New"/>
              <a:buChar char="o"/>
            </a:pPr>
            <a:endParaRPr lang="en-US" sz="2200" b="1"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E8C6DA00-F0D1-F3FE-D102-1A3CA60A1A01}"/>
              </a:ext>
            </a:extLst>
          </p:cNvPr>
          <p:cNvSpPr>
            <a:spLocks noGrp="1"/>
          </p:cNvSpPr>
          <p:nvPr>
            <p:ph type="sldNum" sz="quarter" idx="10"/>
          </p:nvPr>
        </p:nvSpPr>
        <p:spPr/>
        <p:txBody>
          <a:bodyPr/>
          <a:lstStyle/>
          <a:p>
            <a:fld id="{95FDE913-508A-8F41-B74F-DB06C609F153}" type="slidenum">
              <a:rPr lang="en-US" smtClean="0"/>
              <a:t>10</a:t>
            </a:fld>
            <a:endParaRPr lang="en-US"/>
          </a:p>
        </p:txBody>
      </p:sp>
    </p:spTree>
    <p:extLst>
      <p:ext uri="{BB962C8B-B14F-4D97-AF65-F5344CB8AC3E}">
        <p14:creationId xmlns:p14="http://schemas.microsoft.com/office/powerpoint/2010/main" val="3712303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75924-D622-8B78-01BA-E0C930C447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D5BBB2-B344-5914-A8FB-552B2C67EFC3}"/>
              </a:ext>
            </a:extLst>
          </p:cNvPr>
          <p:cNvSpPr>
            <a:spLocks noGrp="1"/>
          </p:cNvSpPr>
          <p:nvPr>
            <p:ph type="title"/>
          </p:nvPr>
        </p:nvSpPr>
        <p:spPr/>
        <p:txBody>
          <a:bodyPr lIns="91440" tIns="45720" rIns="91440" bIns="45720" anchor="t">
            <a:normAutofit/>
          </a:bodyPr>
          <a:lstStyle/>
          <a:p>
            <a:r>
              <a:rPr lang="en-US" dirty="0">
                <a:cs typeface="Calibri"/>
              </a:rPr>
              <a:t>Faculty Workload: (NEW SPG 2025)</a:t>
            </a:r>
            <a:endParaRPr lang="en-US" dirty="0"/>
          </a:p>
        </p:txBody>
      </p:sp>
      <p:sp>
        <p:nvSpPr>
          <p:cNvPr id="3" name="Content Placeholder 2">
            <a:extLst>
              <a:ext uri="{FF2B5EF4-FFF2-40B4-BE49-F238E27FC236}">
                <a16:creationId xmlns:a16="http://schemas.microsoft.com/office/drawing/2014/main" id="{7EA3BC01-FC82-B9BD-90D3-96C7EB7C3D45}"/>
              </a:ext>
            </a:extLst>
          </p:cNvPr>
          <p:cNvSpPr>
            <a:spLocks noGrp="1"/>
          </p:cNvSpPr>
          <p:nvPr>
            <p:ph idx="1"/>
          </p:nvPr>
        </p:nvSpPr>
        <p:spPr>
          <a:xfrm>
            <a:off x="355600" y="790208"/>
            <a:ext cx="8229600" cy="5274414"/>
          </a:xfrm>
        </p:spPr>
        <p:txBody>
          <a:bodyPr lIns="91440" tIns="45720" rIns="91440" bIns="45720" anchor="t"/>
          <a:lstStyle/>
          <a:p>
            <a:pPr marL="857250" lvl="1" indent="-457200">
              <a:spcBef>
                <a:spcPts val="600"/>
              </a:spcBef>
              <a:spcAft>
                <a:spcPts val="600"/>
              </a:spcAft>
              <a:buFont typeface="Arial"/>
              <a:buChar char="•"/>
            </a:pPr>
            <a:r>
              <a:rPr lang="en-US" sz="2400" dirty="0">
                <a:cs typeface="Calibri"/>
              </a:rPr>
              <a:t>Faculty workload plans </a:t>
            </a:r>
          </a:p>
          <a:p>
            <a:pPr marL="1257300" lvl="2" indent="-457200">
              <a:spcBef>
                <a:spcPts val="600"/>
              </a:spcBef>
              <a:spcAft>
                <a:spcPts val="600"/>
              </a:spcAft>
            </a:pPr>
            <a:r>
              <a:rPr lang="en-US" sz="2000" dirty="0">
                <a:cs typeface="Calibri"/>
              </a:rPr>
              <a:t>Institutions shall determine the annual due date for workload plans to be in place for all faculty required to have a workload plan in place.</a:t>
            </a:r>
          </a:p>
          <a:p>
            <a:pPr marL="1257300" lvl="2" indent="-457200">
              <a:spcBef>
                <a:spcPts val="600"/>
              </a:spcBef>
              <a:spcAft>
                <a:spcPts val="600"/>
              </a:spcAft>
            </a:pPr>
            <a:r>
              <a:rPr lang="en-US" sz="2000" dirty="0">
                <a:cs typeface="Calibri"/>
              </a:rPr>
              <a:t>Institutions shall report the percentage of workload plans in place by the institution’s determined due date as part of the annual metrics reported in the same calendar year.</a:t>
            </a:r>
          </a:p>
          <a:p>
            <a:pPr marL="1714500" lvl="3" indent="-457200">
              <a:spcBef>
                <a:spcPts val="600"/>
              </a:spcBef>
              <a:spcAft>
                <a:spcPts val="600"/>
              </a:spcAft>
            </a:pPr>
            <a:r>
              <a:rPr lang="en-US" sz="1800" dirty="0">
                <a:solidFill>
                  <a:schemeClr val="tx1"/>
                </a:solidFill>
                <a:cs typeface="Calibri"/>
              </a:rPr>
              <a:t>Individual faculty workload plans should be in place prior to the fall semester of each academic year.</a:t>
            </a:r>
          </a:p>
          <a:p>
            <a:pPr marL="1257300" lvl="2" indent="-457200">
              <a:spcBef>
                <a:spcPts val="600"/>
              </a:spcBef>
              <a:spcAft>
                <a:spcPts val="600"/>
              </a:spcAft>
            </a:pPr>
            <a:r>
              <a:rPr lang="en-US" sz="2000" dirty="0">
                <a:cs typeface="Calibri"/>
              </a:rPr>
              <a:t>Individual workload plans should be signed by the faculty member referenced therein.</a:t>
            </a:r>
          </a:p>
          <a:p>
            <a:pPr marL="1257300" lvl="2" indent="-457200">
              <a:spcBef>
                <a:spcPts val="600"/>
              </a:spcBef>
              <a:spcAft>
                <a:spcPts val="600"/>
              </a:spcAft>
            </a:pPr>
            <a:r>
              <a:rPr lang="en-US" sz="2000" dirty="0">
                <a:cs typeface="Calibri"/>
              </a:rPr>
              <a:t>Plans should reference only course prefix and course number. </a:t>
            </a:r>
          </a:p>
          <a:p>
            <a:pPr marL="1257300" lvl="2" indent="-457200">
              <a:spcBef>
                <a:spcPts val="600"/>
              </a:spcBef>
              <a:spcAft>
                <a:spcPts val="600"/>
              </a:spcAft>
            </a:pPr>
            <a:r>
              <a:rPr lang="en-US" sz="2000" dirty="0">
                <a:cs typeface="Calibri"/>
              </a:rPr>
              <a:t>Plans should list roles for service commitments.</a:t>
            </a:r>
            <a:endParaRPr lang="en-US" sz="2000" b="1" dirty="0">
              <a:cs typeface="Calibri"/>
            </a:endParaRPr>
          </a:p>
          <a:p>
            <a:pPr marL="1257300" lvl="2" indent="-457200">
              <a:spcBef>
                <a:spcPts val="600"/>
              </a:spcBef>
              <a:spcAft>
                <a:spcPts val="600"/>
              </a:spcAft>
            </a:pPr>
            <a:endParaRPr lang="en-US" sz="2000" b="1" dirty="0">
              <a:cs typeface="Calibri"/>
            </a:endParaRPr>
          </a:p>
          <a:p>
            <a:pPr marL="1257300" lvl="2" indent="-457200">
              <a:spcBef>
                <a:spcPts val="600"/>
              </a:spcBef>
              <a:spcAft>
                <a:spcPts val="600"/>
              </a:spcAft>
            </a:pPr>
            <a:endParaRPr lang="en-US" sz="2200" b="1"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1A0B5B61-6AF8-2FEC-12DC-667CA0A97316}"/>
              </a:ext>
            </a:extLst>
          </p:cNvPr>
          <p:cNvSpPr>
            <a:spLocks noGrp="1"/>
          </p:cNvSpPr>
          <p:nvPr>
            <p:ph type="sldNum" sz="quarter" idx="10"/>
          </p:nvPr>
        </p:nvSpPr>
        <p:spPr/>
        <p:txBody>
          <a:bodyPr/>
          <a:lstStyle/>
          <a:p>
            <a:fld id="{95FDE913-508A-8F41-B74F-DB06C609F153}" type="slidenum">
              <a:rPr lang="en-US" smtClean="0"/>
              <a:t>11</a:t>
            </a:fld>
            <a:endParaRPr lang="en-US"/>
          </a:p>
        </p:txBody>
      </p:sp>
    </p:spTree>
    <p:extLst>
      <p:ext uri="{BB962C8B-B14F-4D97-AF65-F5344CB8AC3E}">
        <p14:creationId xmlns:p14="http://schemas.microsoft.com/office/powerpoint/2010/main" val="1519710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70C0E-3756-F9AE-3E9C-A9CC5E338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4C96A6-4C8B-C514-2232-CC279CB77177}"/>
              </a:ext>
            </a:extLst>
          </p:cNvPr>
          <p:cNvSpPr>
            <a:spLocks noGrp="1"/>
          </p:cNvSpPr>
          <p:nvPr>
            <p:ph type="title"/>
          </p:nvPr>
        </p:nvSpPr>
        <p:spPr/>
        <p:txBody>
          <a:bodyPr lIns="91440" tIns="45720" rIns="91440" bIns="45720" anchor="t">
            <a:normAutofit/>
          </a:bodyPr>
          <a:lstStyle/>
          <a:p>
            <a:r>
              <a:rPr lang="en-US"/>
              <a:t>Best practices for Institutional Policies</a:t>
            </a:r>
            <a:endParaRPr lang="en-US">
              <a:cs typeface="Calibri"/>
            </a:endParaRPr>
          </a:p>
        </p:txBody>
      </p:sp>
      <p:sp>
        <p:nvSpPr>
          <p:cNvPr id="4" name="Slide Number Placeholder 3">
            <a:extLst>
              <a:ext uri="{FF2B5EF4-FFF2-40B4-BE49-F238E27FC236}">
                <a16:creationId xmlns:a16="http://schemas.microsoft.com/office/drawing/2014/main" id="{9646FC49-7D1B-A2B0-A38A-9FB670A743F9}"/>
              </a:ext>
            </a:extLst>
          </p:cNvPr>
          <p:cNvSpPr>
            <a:spLocks noGrp="1"/>
          </p:cNvSpPr>
          <p:nvPr>
            <p:ph type="sldNum" sz="quarter" idx="10"/>
          </p:nvPr>
        </p:nvSpPr>
        <p:spPr/>
        <p:txBody>
          <a:bodyPr/>
          <a:lstStyle/>
          <a:p>
            <a:fld id="{95FDE913-508A-8F41-B74F-DB06C609F153}" type="slidenum">
              <a:rPr lang="en-US" smtClean="0"/>
              <a:t>12</a:t>
            </a:fld>
            <a:endParaRPr lang="en-US"/>
          </a:p>
        </p:txBody>
      </p:sp>
      <p:sp>
        <p:nvSpPr>
          <p:cNvPr id="9" name="Content Placeholder 8">
            <a:extLst>
              <a:ext uri="{FF2B5EF4-FFF2-40B4-BE49-F238E27FC236}">
                <a16:creationId xmlns:a16="http://schemas.microsoft.com/office/drawing/2014/main" id="{8D88BF75-162D-2DDA-4E0C-0F24EB8190F0}"/>
              </a:ext>
            </a:extLst>
          </p:cNvPr>
          <p:cNvSpPr>
            <a:spLocks noGrp="1"/>
          </p:cNvSpPr>
          <p:nvPr>
            <p:ph idx="1"/>
          </p:nvPr>
        </p:nvSpPr>
        <p:spPr>
          <a:xfrm>
            <a:off x="152400" y="1491570"/>
            <a:ext cx="8636000" cy="3861852"/>
          </a:xfrm>
        </p:spPr>
        <p:txBody>
          <a:bodyPr lIns="91440" tIns="45720" rIns="91440" bIns="45720" anchor="t"/>
          <a:lstStyle/>
          <a:p>
            <a:pPr>
              <a:spcBef>
                <a:spcPts val="600"/>
              </a:spcBef>
              <a:spcAft>
                <a:spcPts val="500"/>
              </a:spcAft>
            </a:pPr>
            <a:r>
              <a:rPr lang="en-US" b="1" dirty="0"/>
              <a:t>Must include:</a:t>
            </a:r>
          </a:p>
          <a:p>
            <a:pPr lvl="1">
              <a:spcBef>
                <a:spcPts val="300"/>
              </a:spcBef>
            </a:pPr>
            <a:r>
              <a:rPr lang="en-US" dirty="0"/>
              <a:t>Processes for training all personnel who develop and approve faculty annual workload plans, and</a:t>
            </a:r>
            <a:endParaRPr lang="en-US" dirty="0">
              <a:cs typeface="Calibri"/>
            </a:endParaRPr>
          </a:p>
          <a:p>
            <a:pPr lvl="1">
              <a:spcBef>
                <a:spcPts val="300"/>
              </a:spcBef>
            </a:pPr>
            <a:r>
              <a:rPr lang="en-US" dirty="0"/>
              <a:t>Processes for training all personnel who prepare and submit reports.</a:t>
            </a:r>
            <a:endParaRPr lang="en-US" dirty="0">
              <a:cs typeface="Calibri" panose="020F0502020204030204"/>
            </a:endParaRPr>
          </a:p>
          <a:p>
            <a:pPr>
              <a:spcBef>
                <a:spcPts val="1000"/>
              </a:spcBef>
              <a:spcAft>
                <a:spcPts val="500"/>
              </a:spcAft>
            </a:pPr>
            <a:r>
              <a:rPr lang="en-US" b="1" dirty="0">
                <a:cs typeface="Calibri" panose="020F0502020204030204"/>
              </a:rPr>
              <a:t>Should:</a:t>
            </a:r>
            <a:endParaRPr lang="en-US" b="1" dirty="0">
              <a:ea typeface="Calibri"/>
              <a:cs typeface="Calibri" panose="020F0502020204030204"/>
            </a:endParaRPr>
          </a:p>
          <a:p>
            <a:pPr lvl="1">
              <a:spcBef>
                <a:spcPts val="600"/>
              </a:spcBef>
            </a:pPr>
            <a:r>
              <a:rPr lang="en-US" dirty="0">
                <a:cs typeface="Calibri" panose="020F0502020204030204"/>
              </a:rPr>
              <a:t>Include due dates for future approved annual workload plans.</a:t>
            </a:r>
            <a:endParaRPr lang="en-US" dirty="0">
              <a:ea typeface="Calibri" panose="020F0502020204030204"/>
              <a:cs typeface="Calibri" panose="020F0502020204030204"/>
            </a:endParaRPr>
          </a:p>
          <a:p>
            <a:pPr lvl="1">
              <a:spcBef>
                <a:spcPts val="600"/>
              </a:spcBef>
            </a:pPr>
            <a:r>
              <a:rPr lang="en-US" b="1" dirty="0">
                <a:solidFill>
                  <a:srgbClr val="C00000"/>
                </a:solidFill>
                <a:ea typeface="Calibri" panose="020F0502020204030204"/>
                <a:cs typeface="Calibri" panose="020F0502020204030204"/>
              </a:rPr>
              <a:t>For tenured faculty, annual workplans should "implement" long-term workload plans and build toward the post-tenure review</a:t>
            </a:r>
            <a:r>
              <a:rPr lang="en-US" dirty="0">
                <a:solidFill>
                  <a:srgbClr val="140800"/>
                </a:solidFill>
                <a:ea typeface="Calibri" panose="020F0502020204030204"/>
                <a:cs typeface="Calibri" panose="020F0502020204030204"/>
              </a:rPr>
              <a:t> (See </a:t>
            </a:r>
            <a:r>
              <a:rPr lang="en-US" dirty="0">
                <a:solidFill>
                  <a:srgbClr val="140800"/>
                </a:solidFill>
                <a:ea typeface="Calibri" panose="020F0502020204030204"/>
                <a:cs typeface="Calibri" panose="020F0502020204030204"/>
                <a:hlinkClick r:id="rId3"/>
              </a:rPr>
              <a:t>UNC Policy 400.3.3</a:t>
            </a:r>
            <a:r>
              <a:rPr lang="en-US" dirty="0">
                <a:solidFill>
                  <a:srgbClr val="140800"/>
                </a:solidFill>
                <a:ea typeface="Calibri" panose="020F0502020204030204"/>
                <a:cs typeface="Calibri" panose="020F0502020204030204"/>
              </a:rPr>
              <a:t> and associated </a:t>
            </a:r>
            <a:r>
              <a:rPr lang="en-US" dirty="0">
                <a:solidFill>
                  <a:srgbClr val="140800"/>
                </a:solidFill>
                <a:ea typeface="Calibri" panose="020F0502020204030204"/>
                <a:cs typeface="Calibri" panose="020F0502020204030204"/>
                <a:hlinkClick r:id="rId4"/>
              </a:rPr>
              <a:t>Regulation (400.3.3.1[R])</a:t>
            </a:r>
            <a:r>
              <a:rPr lang="en-US" dirty="0">
                <a:solidFill>
                  <a:srgbClr val="140800"/>
                </a:solidFill>
                <a:ea typeface="Calibri" panose="020F0502020204030204"/>
                <a:cs typeface="Calibri" panose="020F0502020204030204"/>
              </a:rPr>
              <a:t> on Post-Tenure Review).</a:t>
            </a:r>
            <a:endParaRPr lang="en-US" dirty="0">
              <a:solidFill>
                <a:srgbClr val="140800"/>
              </a:solidFill>
              <a:cs typeface="Calibri"/>
            </a:endParaRPr>
          </a:p>
          <a:p>
            <a:pPr lvl="1">
              <a:spcBef>
                <a:spcPts val="600"/>
              </a:spcBef>
            </a:pPr>
            <a:endParaRPr lang="en-US" dirty="0">
              <a:cs typeface="Calibri"/>
            </a:endParaRPr>
          </a:p>
          <a:p>
            <a:pPr lvl="1"/>
            <a:endParaRPr lang="en-US">
              <a:cs typeface="Calibri"/>
            </a:endParaRPr>
          </a:p>
          <a:p>
            <a:pPr marL="457200" lvl="1" indent="0">
              <a:buNone/>
            </a:pPr>
            <a:endParaRPr lang="en-US">
              <a:cs typeface="Calibri"/>
            </a:endParaRPr>
          </a:p>
          <a:p>
            <a:endParaRPr lang="en-US">
              <a:cs typeface="Calibri"/>
            </a:endParaRPr>
          </a:p>
          <a:p>
            <a:endParaRPr lang="en-US"/>
          </a:p>
        </p:txBody>
      </p:sp>
    </p:spTree>
    <p:extLst>
      <p:ext uri="{BB962C8B-B14F-4D97-AF65-F5344CB8AC3E}">
        <p14:creationId xmlns:p14="http://schemas.microsoft.com/office/powerpoint/2010/main" val="3204664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46ABC-375C-A5E3-6637-D7A24ECA4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9CE4D-FDB4-98C8-9EBF-7E150053183D}"/>
              </a:ext>
            </a:extLst>
          </p:cNvPr>
          <p:cNvSpPr>
            <a:spLocks noGrp="1"/>
          </p:cNvSpPr>
          <p:nvPr>
            <p:ph type="title"/>
          </p:nvPr>
        </p:nvSpPr>
        <p:spPr/>
        <p:txBody>
          <a:bodyPr lIns="91440" tIns="45720" rIns="91440" bIns="45720" anchor="t">
            <a:normAutofit fontScale="90000"/>
          </a:bodyPr>
          <a:lstStyle/>
          <a:p>
            <a:r>
              <a:rPr lang="en-US"/>
              <a:t>Faculty Workload Reporting: Academic Unit </a:t>
            </a:r>
            <a:endParaRPr lang="en-US">
              <a:cs typeface="Calibri"/>
            </a:endParaRPr>
          </a:p>
        </p:txBody>
      </p:sp>
      <p:sp>
        <p:nvSpPr>
          <p:cNvPr id="3" name="Content Placeholder 2">
            <a:extLst>
              <a:ext uri="{FF2B5EF4-FFF2-40B4-BE49-F238E27FC236}">
                <a16:creationId xmlns:a16="http://schemas.microsoft.com/office/drawing/2014/main" id="{3F0A2971-8F63-2370-3342-781DFE2F8415}"/>
              </a:ext>
            </a:extLst>
          </p:cNvPr>
          <p:cNvSpPr>
            <a:spLocks noGrp="1"/>
          </p:cNvSpPr>
          <p:nvPr>
            <p:ph idx="1"/>
          </p:nvPr>
        </p:nvSpPr>
        <p:spPr>
          <a:xfrm>
            <a:off x="304800" y="720174"/>
            <a:ext cx="8686800" cy="5890548"/>
          </a:xfrm>
        </p:spPr>
        <p:txBody>
          <a:bodyPr lIns="91440" tIns="45720" rIns="91440" bIns="45720" anchor="t"/>
          <a:lstStyle/>
          <a:p>
            <a:pPr>
              <a:spcBef>
                <a:spcPts val="600"/>
              </a:spcBef>
              <a:spcAft>
                <a:spcPts val="600"/>
              </a:spcAft>
            </a:pPr>
            <a:r>
              <a:rPr lang="en-US" dirty="0"/>
              <a:t>Each academic unit must:</a:t>
            </a:r>
          </a:p>
          <a:p>
            <a:pPr lvl="1" indent="-342900">
              <a:spcBef>
                <a:spcPts val="600"/>
              </a:spcBef>
            </a:pPr>
            <a:r>
              <a:rPr lang="en-US" sz="2200" dirty="0"/>
              <a:t>Calculate and report the percentage of faculty efforts represented in approved faculty workload plans across three categories: teaching, research/creative activity, and service;</a:t>
            </a:r>
            <a:endParaRPr lang="en-US" sz="2200" dirty="0">
              <a:cs typeface="Calibri"/>
            </a:endParaRPr>
          </a:p>
          <a:p>
            <a:pPr lvl="1" indent="-342900">
              <a:spcBef>
                <a:spcPts val="600"/>
              </a:spcBef>
            </a:pPr>
            <a:r>
              <a:rPr lang="en-US" sz="2200" dirty="0">
                <a:cs typeface="Calibri"/>
              </a:rPr>
              <a:t>Percentages should be calculated for each academic department; Percentages should be calculated for each college or school; and finally, percentages should be calculated for each institutional percentages. </a:t>
            </a:r>
          </a:p>
          <a:p>
            <a:pPr>
              <a:spcBef>
                <a:spcPts val="600"/>
              </a:spcBef>
              <a:spcAft>
                <a:spcPts val="600"/>
              </a:spcAft>
            </a:pPr>
            <a:r>
              <a:rPr lang="en-US" dirty="0">
                <a:cs typeface="Calibri"/>
              </a:rPr>
              <a:t>For end-of-academic-year reporting:</a:t>
            </a:r>
          </a:p>
          <a:p>
            <a:pPr lvl="1">
              <a:spcBef>
                <a:spcPts val="600"/>
              </a:spcBef>
            </a:pPr>
            <a:r>
              <a:rPr lang="en-US" sz="2200" dirty="0">
                <a:cs typeface="Calibri"/>
              </a:rPr>
              <a:t>Include a statement in your report that says "____ percent of faculty workload plans for the upcoming academic year were approved by this institutions deadline of _____and in place at the time this report was compiled."</a:t>
            </a:r>
          </a:p>
          <a:p>
            <a:pPr>
              <a:spcBef>
                <a:spcPts val="600"/>
              </a:spcBef>
              <a:spcAft>
                <a:spcPts val="600"/>
              </a:spcAft>
            </a:pPr>
            <a:endParaRPr lang="en-US" sz="2000" dirty="0">
              <a:cs typeface="Calibri"/>
            </a:endParaRPr>
          </a:p>
          <a:p>
            <a:pPr>
              <a:spcBef>
                <a:spcPts val="600"/>
              </a:spcBef>
              <a:spcAft>
                <a:spcPts val="600"/>
              </a:spcAft>
            </a:pPr>
            <a:endParaRPr lang="en-US" dirty="0">
              <a:cs typeface="Calibri"/>
            </a:endParaRPr>
          </a:p>
          <a:p>
            <a:pPr lvl="1">
              <a:spcBef>
                <a:spcPts val="600"/>
              </a:spcBef>
              <a:spcAft>
                <a:spcPts val="600"/>
              </a:spcAft>
            </a:pPr>
            <a:endParaRPr lang="en-US" dirty="0">
              <a:cs typeface="Calibri"/>
            </a:endParaRPr>
          </a:p>
          <a:p>
            <a:pPr>
              <a:spcBef>
                <a:spcPts val="600"/>
              </a:spcBef>
              <a:spcAft>
                <a:spcPts val="600"/>
              </a:spcAft>
            </a:pPr>
            <a:endParaRPr lang="en-US" dirty="0">
              <a:cs typeface="Calibri"/>
            </a:endParaRPr>
          </a:p>
          <a:p>
            <a:pPr>
              <a:spcBef>
                <a:spcPts val="600"/>
              </a:spcBef>
              <a:spcAft>
                <a:spcPts val="600"/>
              </a:spcAft>
            </a:pPr>
            <a:endParaRPr lang="en-US" dirty="0">
              <a:cs typeface="Calibri"/>
            </a:endParaRPr>
          </a:p>
        </p:txBody>
      </p:sp>
      <p:sp>
        <p:nvSpPr>
          <p:cNvPr id="4" name="Slide Number Placeholder 3">
            <a:extLst>
              <a:ext uri="{FF2B5EF4-FFF2-40B4-BE49-F238E27FC236}">
                <a16:creationId xmlns:a16="http://schemas.microsoft.com/office/drawing/2014/main" id="{EF81BEC7-51B1-4BF7-B114-8689A6432A83}"/>
              </a:ext>
            </a:extLst>
          </p:cNvPr>
          <p:cNvSpPr>
            <a:spLocks noGrp="1"/>
          </p:cNvSpPr>
          <p:nvPr>
            <p:ph type="sldNum" sz="quarter" idx="10"/>
          </p:nvPr>
        </p:nvSpPr>
        <p:spPr/>
        <p:txBody>
          <a:bodyPr/>
          <a:lstStyle/>
          <a:p>
            <a:fld id="{95FDE913-508A-8F41-B74F-DB06C609F153}" type="slidenum">
              <a:rPr lang="en-US" smtClean="0"/>
              <a:t>13</a:t>
            </a:fld>
            <a:endParaRPr lang="en-US"/>
          </a:p>
        </p:txBody>
      </p:sp>
    </p:spTree>
    <p:extLst>
      <p:ext uri="{BB962C8B-B14F-4D97-AF65-F5344CB8AC3E}">
        <p14:creationId xmlns:p14="http://schemas.microsoft.com/office/powerpoint/2010/main" val="2924081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46ABC-375C-A5E3-6637-D7A24ECA4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9CE4D-FDB4-98C8-9EBF-7E150053183D}"/>
              </a:ext>
            </a:extLst>
          </p:cNvPr>
          <p:cNvSpPr>
            <a:spLocks noGrp="1"/>
          </p:cNvSpPr>
          <p:nvPr>
            <p:ph type="title"/>
          </p:nvPr>
        </p:nvSpPr>
        <p:spPr>
          <a:xfrm>
            <a:off x="457200" y="91441"/>
            <a:ext cx="8538518" cy="743415"/>
          </a:xfrm>
        </p:spPr>
        <p:txBody>
          <a:bodyPr lIns="91440" tIns="45720" rIns="91440" bIns="45720" anchor="t">
            <a:normAutofit fontScale="90000"/>
          </a:bodyPr>
          <a:lstStyle/>
          <a:p>
            <a:r>
              <a:rPr lang="en-US"/>
              <a:t>Faculty Workload Reporting: Academic Units </a:t>
            </a:r>
            <a:endParaRPr lang="en-US">
              <a:cs typeface="Calibri"/>
            </a:endParaRPr>
          </a:p>
        </p:txBody>
      </p:sp>
      <p:sp>
        <p:nvSpPr>
          <p:cNvPr id="3" name="Content Placeholder 2">
            <a:extLst>
              <a:ext uri="{FF2B5EF4-FFF2-40B4-BE49-F238E27FC236}">
                <a16:creationId xmlns:a16="http://schemas.microsoft.com/office/drawing/2014/main" id="{3F0A2971-8F63-2370-3342-781DFE2F8415}"/>
              </a:ext>
            </a:extLst>
          </p:cNvPr>
          <p:cNvSpPr>
            <a:spLocks noGrp="1"/>
          </p:cNvSpPr>
          <p:nvPr>
            <p:ph idx="1"/>
          </p:nvPr>
        </p:nvSpPr>
        <p:spPr>
          <a:xfrm>
            <a:off x="457200" y="999574"/>
            <a:ext cx="8331200" cy="5153948"/>
          </a:xfrm>
        </p:spPr>
        <p:txBody>
          <a:bodyPr lIns="91440" tIns="45720" rIns="91440" bIns="45720" anchor="t"/>
          <a:lstStyle/>
          <a:p>
            <a:pPr>
              <a:spcBef>
                <a:spcPts val="600"/>
              </a:spcBef>
              <a:spcAft>
                <a:spcPts val="600"/>
              </a:spcAft>
            </a:pPr>
            <a:r>
              <a:rPr lang="en-US" sz="2200" b="1" i="1" dirty="0">
                <a:cs typeface="Calibri"/>
              </a:rPr>
              <a:t>Academic units referenced in the regulation </a:t>
            </a:r>
            <a:r>
              <a:rPr lang="en-US" sz="2200" i="1" dirty="0">
                <a:cs typeface="Calibri"/>
              </a:rPr>
              <a:t>are the department, the college/school, </a:t>
            </a:r>
            <a:r>
              <a:rPr lang="en-US" sz="2200" i="1" u="sng" dirty="0">
                <a:cs typeface="Calibri"/>
              </a:rPr>
              <a:t>and</a:t>
            </a:r>
            <a:r>
              <a:rPr lang="en-US" sz="2200" i="1" dirty="0">
                <a:cs typeface="Calibri"/>
              </a:rPr>
              <a:t> the overall institution—all reported as distinct units.</a:t>
            </a:r>
          </a:p>
          <a:p>
            <a:pPr>
              <a:spcBef>
                <a:spcPts val="600"/>
              </a:spcBef>
              <a:spcAft>
                <a:spcPts val="600"/>
              </a:spcAft>
            </a:pPr>
            <a:r>
              <a:rPr lang="en-US" sz="2200" b="1" i="1" dirty="0">
                <a:cs typeface="Calibri"/>
              </a:rPr>
              <a:t>Academic years</a:t>
            </a:r>
            <a:r>
              <a:rPr lang="en-US" sz="2200" i="1" dirty="0">
                <a:cs typeface="Calibri"/>
              </a:rPr>
              <a:t> start with the first summer session preceding the academic year and through the end of the following spring semester.</a:t>
            </a:r>
          </a:p>
          <a:p>
            <a:pPr>
              <a:spcBef>
                <a:spcPts val="600"/>
              </a:spcBef>
              <a:spcAft>
                <a:spcPts val="600"/>
              </a:spcAft>
            </a:pPr>
            <a:r>
              <a:rPr lang="en-US" sz="2200" dirty="0"/>
              <a:t>Annual reports </a:t>
            </a:r>
            <a:r>
              <a:rPr lang="en-US" sz="2200" b="1" dirty="0"/>
              <a:t>must include the following metrics</a:t>
            </a:r>
            <a:r>
              <a:rPr lang="en-US" sz="2200" dirty="0"/>
              <a:t> for each academic unit:  </a:t>
            </a:r>
            <a:endParaRPr lang="en-US" sz="2200" dirty="0">
              <a:cs typeface="Calibri"/>
            </a:endParaRPr>
          </a:p>
          <a:p>
            <a:pPr lvl="1">
              <a:spcBef>
                <a:spcPts val="600"/>
              </a:spcBef>
            </a:pPr>
            <a:r>
              <a:rPr lang="en-US" dirty="0"/>
              <a:t>Organized course sections taught (for all teaching, not just those taught by faculty with workload plans);  </a:t>
            </a:r>
            <a:endParaRPr lang="en-US" dirty="0">
              <a:cs typeface="Calibri"/>
            </a:endParaRPr>
          </a:p>
          <a:p>
            <a:pPr lvl="1">
              <a:spcBef>
                <a:spcPts val="600"/>
              </a:spcBef>
            </a:pPr>
            <a:r>
              <a:rPr lang="en-US" dirty="0"/>
              <a:t>Student credit hours produced (for all courses taught, not just for faculty with workload plans); and </a:t>
            </a:r>
            <a:endParaRPr lang="en-US" dirty="0">
              <a:cs typeface="Calibri"/>
            </a:endParaRPr>
          </a:p>
          <a:p>
            <a:pPr lvl="1">
              <a:spcBef>
                <a:spcPts val="600"/>
              </a:spcBef>
            </a:pPr>
            <a:r>
              <a:rPr lang="en-US" dirty="0"/>
              <a:t>Faculty contact hours (for all persons teaching, not just for those with workload plans).</a:t>
            </a:r>
            <a:endParaRPr lang="en-US" dirty="0">
              <a:cs typeface="Calibri"/>
            </a:endParaRPr>
          </a:p>
          <a:p>
            <a:pPr marL="457200" lvl="1" indent="0">
              <a:spcBef>
                <a:spcPts val="600"/>
              </a:spcBef>
              <a:buNone/>
            </a:pPr>
            <a:endParaRPr lang="en-US" sz="1000" dirty="0">
              <a:cs typeface="Calibri"/>
            </a:endParaRPr>
          </a:p>
          <a:p>
            <a:pPr marL="457200" lvl="1" indent="0">
              <a:spcBef>
                <a:spcPts val="600"/>
              </a:spcBef>
              <a:buNone/>
            </a:pPr>
            <a:endParaRPr lang="en-US" dirty="0">
              <a:solidFill>
                <a:srgbClr val="FF1A05"/>
              </a:solidFill>
            </a:endParaRPr>
          </a:p>
        </p:txBody>
      </p:sp>
      <p:sp>
        <p:nvSpPr>
          <p:cNvPr id="4" name="Slide Number Placeholder 3">
            <a:extLst>
              <a:ext uri="{FF2B5EF4-FFF2-40B4-BE49-F238E27FC236}">
                <a16:creationId xmlns:a16="http://schemas.microsoft.com/office/drawing/2014/main" id="{EF81BEC7-51B1-4BF7-B114-8689A6432A83}"/>
              </a:ext>
            </a:extLst>
          </p:cNvPr>
          <p:cNvSpPr>
            <a:spLocks noGrp="1"/>
          </p:cNvSpPr>
          <p:nvPr>
            <p:ph type="sldNum" sz="quarter" idx="10"/>
          </p:nvPr>
        </p:nvSpPr>
        <p:spPr/>
        <p:txBody>
          <a:bodyPr/>
          <a:lstStyle/>
          <a:p>
            <a:fld id="{95FDE913-508A-8F41-B74F-DB06C609F153}" type="slidenum">
              <a:rPr lang="en-US" smtClean="0"/>
              <a:t>14</a:t>
            </a:fld>
            <a:endParaRPr lang="en-US"/>
          </a:p>
        </p:txBody>
      </p:sp>
    </p:spTree>
    <p:extLst>
      <p:ext uri="{BB962C8B-B14F-4D97-AF65-F5344CB8AC3E}">
        <p14:creationId xmlns:p14="http://schemas.microsoft.com/office/powerpoint/2010/main" val="3535463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70C0E-3756-F9AE-3E9C-A9CC5E338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4C96A6-4C8B-C514-2232-CC279CB77177}"/>
              </a:ext>
            </a:extLst>
          </p:cNvPr>
          <p:cNvSpPr>
            <a:spLocks noGrp="1"/>
          </p:cNvSpPr>
          <p:nvPr>
            <p:ph type="title"/>
          </p:nvPr>
        </p:nvSpPr>
        <p:spPr>
          <a:xfrm>
            <a:off x="101600" y="116841"/>
            <a:ext cx="8788400" cy="794215"/>
          </a:xfrm>
        </p:spPr>
        <p:txBody>
          <a:bodyPr lIns="91440" tIns="45720" rIns="91440" bIns="45720" anchor="t">
            <a:normAutofit/>
          </a:bodyPr>
          <a:lstStyle/>
          <a:p>
            <a:r>
              <a:rPr lang="en-US" sz="3000" dirty="0"/>
              <a:t>faculty workload reporting: institution</a:t>
            </a:r>
          </a:p>
        </p:txBody>
      </p:sp>
      <p:sp>
        <p:nvSpPr>
          <p:cNvPr id="4" name="Slide Number Placeholder 3">
            <a:extLst>
              <a:ext uri="{FF2B5EF4-FFF2-40B4-BE49-F238E27FC236}">
                <a16:creationId xmlns:a16="http://schemas.microsoft.com/office/drawing/2014/main" id="{9646FC49-7D1B-A2B0-A38A-9FB670A743F9}"/>
              </a:ext>
            </a:extLst>
          </p:cNvPr>
          <p:cNvSpPr>
            <a:spLocks noGrp="1"/>
          </p:cNvSpPr>
          <p:nvPr>
            <p:ph type="sldNum" sz="quarter" idx="10"/>
          </p:nvPr>
        </p:nvSpPr>
        <p:spPr/>
        <p:txBody>
          <a:bodyPr/>
          <a:lstStyle/>
          <a:p>
            <a:fld id="{95FDE913-508A-8F41-B74F-DB06C609F153}" type="slidenum">
              <a:rPr lang="en-US" smtClean="0"/>
              <a:t>15</a:t>
            </a:fld>
            <a:endParaRPr lang="en-US"/>
          </a:p>
        </p:txBody>
      </p:sp>
      <p:sp>
        <p:nvSpPr>
          <p:cNvPr id="9" name="Content Placeholder 8">
            <a:extLst>
              <a:ext uri="{FF2B5EF4-FFF2-40B4-BE49-F238E27FC236}">
                <a16:creationId xmlns:a16="http://schemas.microsoft.com/office/drawing/2014/main" id="{8D88BF75-162D-2DDA-4E0C-0F24EB8190F0}"/>
              </a:ext>
            </a:extLst>
          </p:cNvPr>
          <p:cNvSpPr>
            <a:spLocks noGrp="1"/>
          </p:cNvSpPr>
          <p:nvPr>
            <p:ph idx="1"/>
          </p:nvPr>
        </p:nvSpPr>
        <p:spPr>
          <a:xfrm>
            <a:off x="381000" y="1066853"/>
            <a:ext cx="8394700" cy="4934269"/>
          </a:xfrm>
        </p:spPr>
        <p:txBody>
          <a:bodyPr lIns="91440" tIns="45720" rIns="91440" bIns="45720" anchor="t"/>
          <a:lstStyle/>
          <a:p>
            <a:pPr marL="0" indent="0">
              <a:buNone/>
            </a:pPr>
            <a:r>
              <a:rPr lang="en-US" dirty="0">
                <a:ea typeface="+mn-lt"/>
                <a:cs typeface="+mn-lt"/>
              </a:rPr>
              <a:t>Annual Institutional reports must include the following in a narrative document: </a:t>
            </a:r>
            <a:endParaRPr lang="en-US" dirty="0">
              <a:solidFill>
                <a:srgbClr val="364044"/>
              </a:solidFill>
              <a:ea typeface="+mn-lt"/>
              <a:cs typeface="+mn-lt"/>
            </a:endParaRPr>
          </a:p>
          <a:p>
            <a:pPr lvl="1"/>
            <a:r>
              <a:rPr lang="en-US" sz="2200" dirty="0">
                <a:latin typeface="Calibri" panose="020F0502020204030204"/>
                <a:cs typeface="Calibri" panose="020F0502020204030204"/>
              </a:rPr>
              <a:t>Applicability: Describe which faculty are included in workload planning and therefore must have a faculty workload plan, and (in like manner) those faculty who are </a:t>
            </a:r>
            <a:r>
              <a:rPr lang="en-US" sz="2200" u="sng" dirty="0">
                <a:latin typeface="Calibri" panose="020F0502020204030204"/>
                <a:cs typeface="Calibri" panose="020F0502020204030204"/>
              </a:rPr>
              <a:t>not included.</a:t>
            </a:r>
            <a:endParaRPr lang="en-US" sz="2200" u="sng" dirty="0">
              <a:solidFill>
                <a:srgbClr val="364044"/>
              </a:solidFill>
              <a:latin typeface="Calibri" panose="020F0502020204030204"/>
              <a:ea typeface="Calibri" panose="020F0502020204030204"/>
              <a:cs typeface="Calibri" panose="020F0502020204030204"/>
            </a:endParaRPr>
          </a:p>
          <a:p>
            <a:pPr lvl="1"/>
            <a:r>
              <a:rPr lang="en-US" sz="2200" dirty="0">
                <a:latin typeface="Calibri" panose="020F0502020204030204"/>
                <a:cs typeface="Calibri" panose="020F0502020204030204"/>
              </a:rPr>
              <a:t>Assigning duties: Describe what constitutes teaching, research, and service at the academic unit level.</a:t>
            </a:r>
            <a:endParaRPr lang="en-US" sz="2200" dirty="0">
              <a:solidFill>
                <a:srgbClr val="364044"/>
              </a:solidFill>
              <a:latin typeface="Calibri" panose="020F0502020204030204"/>
              <a:ea typeface="Calibri" panose="020F0502020204030204"/>
              <a:cs typeface="Calibri" panose="020F0502020204030204"/>
            </a:endParaRPr>
          </a:p>
          <a:p>
            <a:pPr lvl="1"/>
            <a:r>
              <a:rPr lang="en-US" sz="2200" dirty="0">
                <a:latin typeface="Calibri" panose="020F0502020204030204"/>
                <a:cs typeface="Calibri" panose="020F0502020204030204"/>
              </a:rPr>
              <a:t>Outputs: Describe the timeline for gathering information and what is expected at each point.</a:t>
            </a:r>
            <a:endParaRPr lang="en-US" sz="2200" dirty="0">
              <a:solidFill>
                <a:srgbClr val="364044"/>
              </a:solidFill>
              <a:latin typeface="Calibri" panose="020F0502020204030204"/>
              <a:ea typeface="Calibri" panose="020F0502020204030204"/>
              <a:cs typeface="Calibri" panose="020F0502020204030204"/>
            </a:endParaRPr>
          </a:p>
          <a:p>
            <a:pPr lvl="1"/>
            <a:r>
              <a:rPr lang="en-US" sz="2200" dirty="0">
                <a:latin typeface="Calibri" panose="020F0502020204030204"/>
                <a:cs typeface="Calibri" panose="020F0502020204030204"/>
              </a:rPr>
              <a:t>Approvals: Describe who must approve and </a:t>
            </a:r>
            <a:r>
              <a:rPr lang="en-US" sz="2200" dirty="0"/>
              <a:t>sign-off on faculty workload plans, and the timelines for approval.</a:t>
            </a:r>
            <a:endParaRPr lang="en-US" sz="2200" dirty="0">
              <a:ea typeface="Calibri"/>
              <a:cs typeface="Calibri"/>
            </a:endParaRPr>
          </a:p>
          <a:p>
            <a:pPr lvl="1"/>
            <a:r>
              <a:rPr lang="en-US" sz="2200" dirty="0">
                <a:latin typeface="Calibri" panose="020F0502020204030204"/>
                <a:ea typeface="Calibri" panose="020F0502020204030204"/>
                <a:cs typeface="Calibri" panose="020F0502020204030204"/>
              </a:rPr>
              <a:t>Processes and audiences who received faculty workload training.</a:t>
            </a:r>
          </a:p>
          <a:p>
            <a:pPr marL="457200" lvl="1" indent="0">
              <a:buNone/>
            </a:pPr>
            <a:endParaRPr lang="en-US" dirty="0">
              <a:latin typeface="Calibri" panose="020F0502020204030204"/>
              <a:ea typeface="Calibri" panose="020F0502020204030204"/>
              <a:cs typeface="Calibri" panose="020F0502020204030204"/>
            </a:endParaRPr>
          </a:p>
          <a:p>
            <a:endParaRPr lang="en-US" dirty="0">
              <a:latin typeface="Arial"/>
              <a:ea typeface="Calibri" panose="020F0502020204030204"/>
              <a:cs typeface="Arial"/>
            </a:endParaRPr>
          </a:p>
          <a:p>
            <a:pPr lvl="2"/>
            <a:endParaRPr lang="en-US" dirty="0">
              <a:latin typeface="Calibri" panose="020F0502020204030204"/>
              <a:ea typeface="Calibri" panose="020F0502020204030204"/>
              <a:cs typeface="Calibri" panose="020F0502020204030204"/>
            </a:endParaRPr>
          </a:p>
          <a:p>
            <a:pPr marL="457200" lvl="1" indent="0">
              <a:buNone/>
            </a:pPr>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2546207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46ABC-375C-A5E3-6637-D7A24ECA4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9CE4D-FDB4-98C8-9EBF-7E150053183D}"/>
              </a:ext>
            </a:extLst>
          </p:cNvPr>
          <p:cNvSpPr>
            <a:spLocks noGrp="1"/>
          </p:cNvSpPr>
          <p:nvPr>
            <p:ph type="title"/>
          </p:nvPr>
        </p:nvSpPr>
        <p:spPr>
          <a:xfrm>
            <a:off x="355600" y="15241"/>
            <a:ext cx="8534400" cy="819615"/>
          </a:xfrm>
        </p:spPr>
        <p:txBody>
          <a:bodyPr lIns="91440" tIns="45720" rIns="91440" bIns="45720" anchor="t">
            <a:normAutofit fontScale="90000"/>
          </a:bodyPr>
          <a:lstStyle/>
          <a:p>
            <a:r>
              <a:rPr lang="en-US" dirty="0"/>
              <a:t>Faculty Workload Reporting: Academic Units </a:t>
            </a:r>
            <a:endParaRPr lang="en-US" dirty="0">
              <a:cs typeface="Calibri"/>
            </a:endParaRPr>
          </a:p>
        </p:txBody>
      </p:sp>
      <p:sp>
        <p:nvSpPr>
          <p:cNvPr id="3" name="Content Placeholder 2">
            <a:extLst>
              <a:ext uri="{FF2B5EF4-FFF2-40B4-BE49-F238E27FC236}">
                <a16:creationId xmlns:a16="http://schemas.microsoft.com/office/drawing/2014/main" id="{3F0A2971-8F63-2370-3342-781DFE2F8415}"/>
              </a:ext>
            </a:extLst>
          </p:cNvPr>
          <p:cNvSpPr>
            <a:spLocks noGrp="1"/>
          </p:cNvSpPr>
          <p:nvPr>
            <p:ph idx="1"/>
          </p:nvPr>
        </p:nvSpPr>
        <p:spPr>
          <a:xfrm>
            <a:off x="457200" y="1151974"/>
            <a:ext cx="8229600" cy="4798348"/>
          </a:xfrm>
        </p:spPr>
        <p:txBody>
          <a:bodyPr lIns="91440" tIns="45720" rIns="91440" bIns="45720" anchor="t"/>
          <a:lstStyle/>
          <a:p>
            <a:pPr>
              <a:spcBef>
                <a:spcPts val="600"/>
              </a:spcBef>
              <a:spcAft>
                <a:spcPts val="600"/>
              </a:spcAft>
            </a:pPr>
            <a:r>
              <a:rPr lang="en-US" dirty="0"/>
              <a:t>Research/Creative Activity: For each academic unit, annual reports must include measures, defined by the institution, and reported as end of academic year percentage calculations. </a:t>
            </a:r>
            <a:endParaRPr lang="en-US" dirty="0">
              <a:cs typeface="Calibri"/>
            </a:endParaRPr>
          </a:p>
          <a:p>
            <a:pPr>
              <a:spcBef>
                <a:spcPts val="600"/>
              </a:spcBef>
              <a:spcAft>
                <a:spcPts val="600"/>
              </a:spcAft>
            </a:pPr>
            <a:r>
              <a:rPr lang="en-US" dirty="0">
                <a:ea typeface="+mn-lt"/>
                <a:cs typeface="+mn-lt"/>
              </a:rPr>
              <a:t>Service: For each academic unit, annual reports must include measures defined by the institution and reported as actual end of academic year calculations.</a:t>
            </a:r>
            <a:endParaRPr lang="en-US" dirty="0"/>
          </a:p>
          <a:p>
            <a:pPr>
              <a:spcBef>
                <a:spcPts val="600"/>
              </a:spcBef>
              <a:spcAft>
                <a:spcPts val="600"/>
              </a:spcAft>
            </a:pPr>
            <a:r>
              <a:rPr lang="en-US" dirty="0">
                <a:ea typeface="+mn-lt"/>
                <a:cs typeface="+mn-lt"/>
              </a:rPr>
              <a:t>Use the following timeframe to calculate actual percentages and numbers: </a:t>
            </a:r>
            <a:r>
              <a:rPr lang="en-US" sz="2200" i="1" dirty="0">
                <a:ea typeface="+mn-lt"/>
                <a:cs typeface="+mn-lt"/>
              </a:rPr>
              <a:t>start with the first summer session prior to the fall semester, and go through the end of the following spring semester according to the institutional calendar.</a:t>
            </a:r>
            <a:endParaRPr lang="en-US" dirty="0">
              <a:cs typeface="Calibri"/>
            </a:endParaRPr>
          </a:p>
          <a:p>
            <a:pPr>
              <a:spcBef>
                <a:spcPts val="600"/>
              </a:spcBef>
              <a:spcAft>
                <a:spcPts val="600"/>
              </a:spcAft>
            </a:pPr>
            <a:endParaRPr lang="en-US" dirty="0">
              <a:cs typeface="Calibri"/>
            </a:endParaRPr>
          </a:p>
          <a:p>
            <a:pPr>
              <a:spcBef>
                <a:spcPts val="600"/>
              </a:spcBef>
              <a:spcAft>
                <a:spcPts val="600"/>
              </a:spcAft>
            </a:pPr>
            <a:endParaRPr lang="en-US" dirty="0">
              <a:cs typeface="Calibri"/>
            </a:endParaRPr>
          </a:p>
        </p:txBody>
      </p:sp>
      <p:sp>
        <p:nvSpPr>
          <p:cNvPr id="4" name="Slide Number Placeholder 3">
            <a:extLst>
              <a:ext uri="{FF2B5EF4-FFF2-40B4-BE49-F238E27FC236}">
                <a16:creationId xmlns:a16="http://schemas.microsoft.com/office/drawing/2014/main" id="{EF81BEC7-51B1-4BF7-B114-8689A6432A83}"/>
              </a:ext>
            </a:extLst>
          </p:cNvPr>
          <p:cNvSpPr>
            <a:spLocks noGrp="1"/>
          </p:cNvSpPr>
          <p:nvPr>
            <p:ph type="sldNum" sz="quarter" idx="10"/>
          </p:nvPr>
        </p:nvSpPr>
        <p:spPr/>
        <p:txBody>
          <a:bodyPr/>
          <a:lstStyle/>
          <a:p>
            <a:fld id="{95FDE913-508A-8F41-B74F-DB06C609F153}" type="slidenum">
              <a:rPr lang="en-US" smtClean="0"/>
              <a:t>16</a:t>
            </a:fld>
            <a:endParaRPr lang="en-US"/>
          </a:p>
        </p:txBody>
      </p:sp>
    </p:spTree>
    <p:extLst>
      <p:ext uri="{BB962C8B-B14F-4D97-AF65-F5344CB8AC3E}">
        <p14:creationId xmlns:p14="http://schemas.microsoft.com/office/powerpoint/2010/main" val="2475890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46ABC-375C-A5E3-6637-D7A24ECA4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9CE4D-FDB4-98C8-9EBF-7E150053183D}"/>
              </a:ext>
            </a:extLst>
          </p:cNvPr>
          <p:cNvSpPr>
            <a:spLocks noGrp="1"/>
          </p:cNvSpPr>
          <p:nvPr>
            <p:ph type="title"/>
          </p:nvPr>
        </p:nvSpPr>
        <p:spPr>
          <a:xfrm>
            <a:off x="0" y="2541"/>
            <a:ext cx="8991600" cy="832315"/>
          </a:xfrm>
        </p:spPr>
        <p:txBody>
          <a:bodyPr lIns="91440" tIns="45720" rIns="91440" bIns="45720" anchor="t">
            <a:normAutofit/>
          </a:bodyPr>
          <a:lstStyle/>
          <a:p>
            <a:r>
              <a:rPr lang="en-US"/>
              <a:t>Faculty Workload Academic Unit Reporting</a:t>
            </a:r>
          </a:p>
        </p:txBody>
      </p:sp>
      <p:sp>
        <p:nvSpPr>
          <p:cNvPr id="3" name="Content Placeholder 2">
            <a:extLst>
              <a:ext uri="{FF2B5EF4-FFF2-40B4-BE49-F238E27FC236}">
                <a16:creationId xmlns:a16="http://schemas.microsoft.com/office/drawing/2014/main" id="{3F0A2971-8F63-2370-3342-781DFE2F8415}"/>
              </a:ext>
            </a:extLst>
          </p:cNvPr>
          <p:cNvSpPr>
            <a:spLocks noGrp="1"/>
          </p:cNvSpPr>
          <p:nvPr>
            <p:ph idx="1"/>
          </p:nvPr>
        </p:nvSpPr>
        <p:spPr>
          <a:xfrm>
            <a:off x="342900" y="838071"/>
            <a:ext cx="8432800" cy="5455151"/>
          </a:xfrm>
        </p:spPr>
        <p:txBody>
          <a:bodyPr lIns="91440" tIns="45720" rIns="91440" bIns="45720" anchor="t"/>
          <a:lstStyle/>
          <a:p>
            <a:pPr>
              <a:spcBef>
                <a:spcPts val="600"/>
              </a:spcBef>
              <a:spcAft>
                <a:spcPts val="600"/>
              </a:spcAft>
            </a:pPr>
            <a:r>
              <a:rPr lang="en-US" b="1" dirty="0"/>
              <a:t>Process: </a:t>
            </a:r>
          </a:p>
          <a:p>
            <a:pPr lvl="1">
              <a:spcBef>
                <a:spcPts val="600"/>
              </a:spcBef>
              <a:spcAft>
                <a:spcPts val="600"/>
              </a:spcAft>
            </a:pPr>
            <a:r>
              <a:rPr lang="en-US" dirty="0"/>
              <a:t>Annual reports must include information regarding the process by which the institution implemented the provisions of their policy, including how individual faculty workloads were evaluated </a:t>
            </a:r>
            <a:r>
              <a:rPr lang="en-US"/>
              <a:t>relative to the standards in the institution's policy.</a:t>
            </a:r>
            <a:endParaRPr lang="en-US" dirty="0">
              <a:cs typeface="Calibri"/>
            </a:endParaRPr>
          </a:p>
          <a:p>
            <a:pPr lvl="1">
              <a:spcBef>
                <a:spcPts val="600"/>
              </a:spcBef>
              <a:spcAft>
                <a:spcPts val="600"/>
              </a:spcAft>
            </a:pPr>
            <a:r>
              <a:rPr lang="en-US" dirty="0"/>
              <a:t>Annual reports must include a narrative discussion, to include established institutional definitions.</a:t>
            </a:r>
            <a:endParaRPr lang="en-US" dirty="0">
              <a:cs typeface="Calibri"/>
            </a:endParaRPr>
          </a:p>
          <a:p>
            <a:pPr>
              <a:spcBef>
                <a:spcPts val="600"/>
              </a:spcBef>
              <a:spcAft>
                <a:spcPts val="600"/>
              </a:spcAft>
            </a:pPr>
            <a:r>
              <a:rPr lang="en-US" b="1" dirty="0">
                <a:cs typeface="Calibri"/>
              </a:rPr>
              <a:t>Additional Information:</a:t>
            </a:r>
            <a:r>
              <a:rPr lang="en-US" sz="2000" dirty="0">
                <a:cs typeface="Calibri"/>
              </a:rPr>
              <a:t> </a:t>
            </a:r>
          </a:p>
          <a:p>
            <a:pPr lvl="1">
              <a:spcBef>
                <a:spcPts val="600"/>
              </a:spcBef>
              <a:spcAft>
                <a:spcPts val="600"/>
              </a:spcAft>
            </a:pPr>
            <a:r>
              <a:rPr lang="en-US" dirty="0">
                <a:cs typeface="Calibri"/>
              </a:rPr>
              <a:t>Institutions may include any other quantitative or qualitative information that provides additional context for faculty impact and productivity in the various realms of faculty workload, in accordance with the institution's mission.</a:t>
            </a:r>
          </a:p>
          <a:p>
            <a:pPr lvl="1">
              <a:spcBef>
                <a:spcPts val="600"/>
              </a:spcBef>
              <a:spcAft>
                <a:spcPts val="600"/>
              </a:spcAft>
            </a:pPr>
            <a:r>
              <a:rPr lang="en-US" b="1" dirty="0">
                <a:cs typeface="Calibri"/>
              </a:rPr>
              <a:t>EXAMPLE:</a:t>
            </a:r>
            <a:r>
              <a:rPr lang="en-US" dirty="0">
                <a:cs typeface="Calibri"/>
              </a:rPr>
              <a:t> Summer session teaching loads are great examples of meeting student demand for institutional retention and on-time graduation and should be included in teaching percentage calculations.</a:t>
            </a:r>
          </a:p>
          <a:p>
            <a:pPr>
              <a:spcBef>
                <a:spcPts val="600"/>
              </a:spcBef>
              <a:spcAft>
                <a:spcPts val="600"/>
              </a:spcAft>
            </a:pPr>
            <a:endParaRPr lang="en-US" sz="2000">
              <a:cs typeface="Calibri"/>
            </a:endParaRPr>
          </a:p>
        </p:txBody>
      </p:sp>
      <p:sp>
        <p:nvSpPr>
          <p:cNvPr id="4" name="Slide Number Placeholder 3">
            <a:extLst>
              <a:ext uri="{FF2B5EF4-FFF2-40B4-BE49-F238E27FC236}">
                <a16:creationId xmlns:a16="http://schemas.microsoft.com/office/drawing/2014/main" id="{EF81BEC7-51B1-4BF7-B114-8689A6432A83}"/>
              </a:ext>
            </a:extLst>
          </p:cNvPr>
          <p:cNvSpPr>
            <a:spLocks noGrp="1"/>
          </p:cNvSpPr>
          <p:nvPr>
            <p:ph type="sldNum" sz="quarter" idx="10"/>
          </p:nvPr>
        </p:nvSpPr>
        <p:spPr/>
        <p:txBody>
          <a:bodyPr/>
          <a:lstStyle/>
          <a:p>
            <a:fld id="{95FDE913-508A-8F41-B74F-DB06C609F153}" type="slidenum">
              <a:rPr lang="en-US" smtClean="0"/>
              <a:t>17</a:t>
            </a:fld>
            <a:endParaRPr lang="en-US"/>
          </a:p>
        </p:txBody>
      </p:sp>
    </p:spTree>
    <p:extLst>
      <p:ext uri="{BB962C8B-B14F-4D97-AF65-F5344CB8AC3E}">
        <p14:creationId xmlns:p14="http://schemas.microsoft.com/office/powerpoint/2010/main" val="2024547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46ABC-375C-A5E3-6637-D7A24ECA4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9CE4D-FDB4-98C8-9EBF-7E150053183D}"/>
              </a:ext>
            </a:extLst>
          </p:cNvPr>
          <p:cNvSpPr>
            <a:spLocks noGrp="1"/>
          </p:cNvSpPr>
          <p:nvPr>
            <p:ph type="title"/>
          </p:nvPr>
        </p:nvSpPr>
        <p:spPr/>
        <p:txBody>
          <a:bodyPr lIns="91440" tIns="45720" rIns="91440" bIns="45720" anchor="t">
            <a:normAutofit fontScale="90000"/>
          </a:bodyPr>
          <a:lstStyle/>
          <a:p>
            <a:r>
              <a:rPr lang="en-US"/>
              <a:t>Faculty Workload Reporting: The "Do Nots"</a:t>
            </a:r>
            <a:endParaRPr lang="en-US">
              <a:cs typeface="Calibri"/>
            </a:endParaRPr>
          </a:p>
        </p:txBody>
      </p:sp>
      <p:sp>
        <p:nvSpPr>
          <p:cNvPr id="3" name="Content Placeholder 2">
            <a:extLst>
              <a:ext uri="{FF2B5EF4-FFF2-40B4-BE49-F238E27FC236}">
                <a16:creationId xmlns:a16="http://schemas.microsoft.com/office/drawing/2014/main" id="{3F0A2971-8F63-2370-3342-781DFE2F8415}"/>
              </a:ext>
            </a:extLst>
          </p:cNvPr>
          <p:cNvSpPr>
            <a:spLocks noGrp="1"/>
          </p:cNvSpPr>
          <p:nvPr>
            <p:ph idx="1"/>
          </p:nvPr>
        </p:nvSpPr>
        <p:spPr>
          <a:xfrm>
            <a:off x="406400" y="1180627"/>
            <a:ext cx="8331200" cy="4299795"/>
          </a:xfrm>
        </p:spPr>
        <p:txBody>
          <a:bodyPr lIns="91440" tIns="45720" rIns="91440" bIns="45720" anchor="t"/>
          <a:lstStyle/>
          <a:p>
            <a:pPr>
              <a:spcBef>
                <a:spcPts val="600"/>
              </a:spcBef>
              <a:spcAft>
                <a:spcPts val="2400"/>
              </a:spcAft>
            </a:pPr>
            <a:r>
              <a:rPr lang="en-US" dirty="0">
                <a:ea typeface="Calibri" panose="020F0502020204030204"/>
                <a:cs typeface="Calibri"/>
              </a:rPr>
              <a:t>Do not include identifiable, specific research projects, course titles, or faculty names.</a:t>
            </a:r>
            <a:endParaRPr lang="en-US" dirty="0">
              <a:cs typeface="Calibri"/>
            </a:endParaRPr>
          </a:p>
          <a:p>
            <a:pPr>
              <a:spcBef>
                <a:spcPts val="600"/>
              </a:spcBef>
              <a:spcAft>
                <a:spcPts val="2400"/>
              </a:spcAft>
            </a:pPr>
            <a:r>
              <a:rPr lang="en-US" dirty="0">
                <a:ea typeface="Calibri" panose="020F0502020204030204"/>
                <a:cs typeface="Calibri"/>
              </a:rPr>
              <a:t>Do not include in the institutional report anything that would allow individual persons to be identified.</a:t>
            </a:r>
            <a:endParaRPr lang="en-US" i="1" dirty="0">
              <a:ea typeface="Calibri" panose="020F0502020204030204"/>
              <a:cs typeface="Calibri"/>
            </a:endParaRPr>
          </a:p>
          <a:p>
            <a:pPr>
              <a:spcBef>
                <a:spcPts val="600"/>
              </a:spcBef>
              <a:spcAft>
                <a:spcPts val="2400"/>
              </a:spcAft>
            </a:pPr>
            <a:r>
              <a:rPr lang="en-US" i="1" dirty="0">
                <a:ea typeface="Calibri" panose="020F0502020204030204"/>
                <a:cs typeface="Calibri"/>
              </a:rPr>
              <a:t>Individual faculty information is between the institution and the faculty member and</a:t>
            </a:r>
            <a:r>
              <a:rPr lang="en-US" i="1" u="sng" dirty="0">
                <a:solidFill>
                  <a:srgbClr val="C00000"/>
                </a:solidFill>
                <a:ea typeface="Calibri" panose="020F0502020204030204"/>
                <a:cs typeface="Calibri"/>
              </a:rPr>
              <a:t> is neither requested nor desired</a:t>
            </a:r>
            <a:r>
              <a:rPr lang="en-US" i="1" dirty="0">
                <a:ea typeface="Calibri" panose="020F0502020204030204"/>
                <a:cs typeface="Calibri"/>
              </a:rPr>
              <a:t> for inclusion in reporting to the System Office.</a:t>
            </a:r>
            <a:endParaRPr lang="en-US" i="1" dirty="0">
              <a:cs typeface="Calibri"/>
            </a:endParaRPr>
          </a:p>
        </p:txBody>
      </p:sp>
      <p:sp>
        <p:nvSpPr>
          <p:cNvPr id="4" name="Slide Number Placeholder 3">
            <a:extLst>
              <a:ext uri="{FF2B5EF4-FFF2-40B4-BE49-F238E27FC236}">
                <a16:creationId xmlns:a16="http://schemas.microsoft.com/office/drawing/2014/main" id="{EF81BEC7-51B1-4BF7-B114-8689A6432A83}"/>
              </a:ext>
            </a:extLst>
          </p:cNvPr>
          <p:cNvSpPr>
            <a:spLocks noGrp="1"/>
          </p:cNvSpPr>
          <p:nvPr>
            <p:ph type="sldNum" sz="quarter" idx="10"/>
          </p:nvPr>
        </p:nvSpPr>
        <p:spPr/>
        <p:txBody>
          <a:bodyPr/>
          <a:lstStyle/>
          <a:p>
            <a:fld id="{95FDE913-508A-8F41-B74F-DB06C609F153}" type="slidenum">
              <a:rPr lang="en-US" smtClean="0"/>
              <a:t>18</a:t>
            </a:fld>
            <a:endParaRPr lang="en-US"/>
          </a:p>
        </p:txBody>
      </p:sp>
    </p:spTree>
    <p:extLst>
      <p:ext uri="{BB962C8B-B14F-4D97-AF65-F5344CB8AC3E}">
        <p14:creationId xmlns:p14="http://schemas.microsoft.com/office/powerpoint/2010/main" val="578043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4FBE5-37E0-C228-9B9B-8A531888D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50DEF5-C794-7682-DCFC-1E1D315BF459}"/>
              </a:ext>
            </a:extLst>
          </p:cNvPr>
          <p:cNvSpPr>
            <a:spLocks noGrp="1"/>
          </p:cNvSpPr>
          <p:nvPr>
            <p:ph type="title"/>
          </p:nvPr>
        </p:nvSpPr>
        <p:spPr>
          <a:xfrm>
            <a:off x="108284" y="91441"/>
            <a:ext cx="8915400" cy="743415"/>
          </a:xfrm>
        </p:spPr>
        <p:txBody>
          <a:bodyPr lIns="91440" tIns="45720" rIns="91440" bIns="45720" anchor="t">
            <a:normAutofit/>
          </a:bodyPr>
          <a:lstStyle/>
          <a:p>
            <a:r>
              <a:rPr lang="en-US"/>
              <a:t>Instructions for Submitting Final Report</a:t>
            </a:r>
          </a:p>
        </p:txBody>
      </p:sp>
      <p:sp>
        <p:nvSpPr>
          <p:cNvPr id="3" name="Content Placeholder 2">
            <a:extLst>
              <a:ext uri="{FF2B5EF4-FFF2-40B4-BE49-F238E27FC236}">
                <a16:creationId xmlns:a16="http://schemas.microsoft.com/office/drawing/2014/main" id="{07F0AE3C-6161-4D83-C81B-D3F987822501}"/>
              </a:ext>
            </a:extLst>
          </p:cNvPr>
          <p:cNvSpPr>
            <a:spLocks noGrp="1"/>
          </p:cNvSpPr>
          <p:nvPr>
            <p:ph idx="1"/>
          </p:nvPr>
        </p:nvSpPr>
        <p:spPr>
          <a:xfrm>
            <a:off x="426988" y="845533"/>
            <a:ext cx="8366005" cy="5460113"/>
          </a:xfrm>
        </p:spPr>
        <p:txBody>
          <a:bodyPr lIns="91440" tIns="45720" rIns="91440" bIns="45720" anchor="t"/>
          <a:lstStyle/>
          <a:p>
            <a:pPr>
              <a:spcBef>
                <a:spcPts val="300"/>
              </a:spcBef>
              <a:spcAft>
                <a:spcPts val="300"/>
              </a:spcAft>
            </a:pPr>
            <a:r>
              <a:rPr lang="en-US" dirty="0">
                <a:solidFill>
                  <a:schemeClr val="bg1">
                    <a:lumMod val="10000"/>
                  </a:schemeClr>
                </a:solidFill>
              </a:rPr>
              <a:t>Access a System Office form via a unique URL, which will be sent annually to institutional chief academic officers.</a:t>
            </a:r>
            <a:endParaRPr lang="en-US" dirty="0">
              <a:solidFill>
                <a:schemeClr val="bg1">
                  <a:lumMod val="10000"/>
                </a:schemeClr>
              </a:solidFill>
              <a:cs typeface="Calibri"/>
            </a:endParaRPr>
          </a:p>
          <a:p>
            <a:pPr>
              <a:spcBef>
                <a:spcPts val="300"/>
              </a:spcBef>
              <a:spcAft>
                <a:spcPts val="300"/>
              </a:spcAft>
            </a:pPr>
            <a:r>
              <a:rPr lang="en-US" dirty="0">
                <a:solidFill>
                  <a:schemeClr val="bg1">
                    <a:lumMod val="10000"/>
                  </a:schemeClr>
                </a:solidFill>
                <a:cs typeface="Calibri"/>
              </a:rPr>
              <a:t>Fill in the webform which will ask for the following information:</a:t>
            </a:r>
            <a:endParaRPr lang="en-US" dirty="0">
              <a:solidFill>
                <a:schemeClr val="bg1">
                  <a:lumMod val="10000"/>
                </a:schemeClr>
              </a:solidFill>
              <a:ea typeface="Calibri"/>
              <a:cs typeface="Calibri"/>
            </a:endParaRPr>
          </a:p>
          <a:p>
            <a:pPr lvl="1"/>
            <a:r>
              <a:rPr lang="en-US" dirty="0">
                <a:solidFill>
                  <a:srgbClr val="000000"/>
                </a:solidFill>
                <a:ea typeface="+mn-lt"/>
                <a:cs typeface="+mn-lt"/>
              </a:rPr>
              <a:t>Institutional percentage calculation for teaching (workload plans only);</a:t>
            </a:r>
            <a:endParaRPr lang="en-US" dirty="0">
              <a:solidFill>
                <a:srgbClr val="000000"/>
              </a:solidFill>
              <a:cs typeface="Calibri" panose="020F0502020204030204"/>
            </a:endParaRPr>
          </a:p>
          <a:p>
            <a:pPr lvl="1"/>
            <a:r>
              <a:rPr lang="en-US" dirty="0">
                <a:solidFill>
                  <a:srgbClr val="000000"/>
                </a:solidFill>
                <a:ea typeface="+mn-lt"/>
                <a:cs typeface="+mn-lt"/>
              </a:rPr>
              <a:t>Institutional percentage calculation for research/creative activity (workload plans only);</a:t>
            </a:r>
            <a:endParaRPr lang="en-US" dirty="0">
              <a:cs typeface="Calibri" panose="020F0502020204030204"/>
            </a:endParaRPr>
          </a:p>
          <a:p>
            <a:pPr lvl="1"/>
            <a:r>
              <a:rPr lang="en-US" dirty="0">
                <a:solidFill>
                  <a:srgbClr val="000000"/>
                </a:solidFill>
                <a:ea typeface="+mn-lt"/>
                <a:cs typeface="+mn-lt"/>
              </a:rPr>
              <a:t>Institutional percentage calculation for service (workload plans only); and</a:t>
            </a:r>
            <a:endParaRPr lang="en-US" dirty="0">
              <a:solidFill>
                <a:srgbClr val="000000"/>
              </a:solidFill>
              <a:cs typeface="Calibri" panose="020F0502020204030204"/>
            </a:endParaRPr>
          </a:p>
          <a:p>
            <a:pPr lvl="1"/>
            <a:r>
              <a:rPr lang="en-US" dirty="0">
                <a:solidFill>
                  <a:srgbClr val="000000"/>
                </a:solidFill>
                <a:cs typeface="Calibri" panose="020F0502020204030204"/>
              </a:rPr>
              <a:t>Organized course sections taught, students credit hours produced, and faculty contact hours (all teaching).</a:t>
            </a:r>
          </a:p>
          <a:p>
            <a:pPr>
              <a:spcBef>
                <a:spcPts val="300"/>
              </a:spcBef>
              <a:spcAft>
                <a:spcPts val="300"/>
              </a:spcAft>
            </a:pPr>
            <a:r>
              <a:rPr lang="en-US" dirty="0">
                <a:solidFill>
                  <a:schemeClr val="bg1">
                    <a:lumMod val="10000"/>
                  </a:schemeClr>
                </a:solidFill>
                <a:cs typeface="Calibri"/>
              </a:rPr>
              <a:t>Attach a narrative which includes all academic unit calculations (department, school/college, and institution); there is no page limit for this first annual report (due to the System Office in Oct 2025, covering academic year 2024-25 and including Summer 1 and 2, preceding the academic year) .</a:t>
            </a:r>
            <a:endParaRPr lang="en-US" dirty="0">
              <a:solidFill>
                <a:schemeClr val="bg1">
                  <a:lumMod val="10000"/>
                </a:schemeClr>
              </a:solidFill>
              <a:ea typeface="Calibri"/>
              <a:cs typeface="Calibri"/>
            </a:endParaRPr>
          </a:p>
          <a:p>
            <a:pPr marL="457200" lvl="1" indent="0">
              <a:spcBef>
                <a:spcPts val="300"/>
              </a:spcBef>
              <a:spcAft>
                <a:spcPts val="300"/>
              </a:spcAft>
              <a:buNone/>
            </a:pPr>
            <a:endParaRPr lang="en-US" sz="800" dirty="0">
              <a:solidFill>
                <a:schemeClr val="bg1">
                  <a:lumMod val="10000"/>
                </a:schemeClr>
              </a:solidFill>
              <a:cs typeface="Calibri" panose="020F0502020204030204"/>
            </a:endParaRPr>
          </a:p>
        </p:txBody>
      </p:sp>
      <p:sp>
        <p:nvSpPr>
          <p:cNvPr id="4" name="Slide Number Placeholder 3">
            <a:extLst>
              <a:ext uri="{FF2B5EF4-FFF2-40B4-BE49-F238E27FC236}">
                <a16:creationId xmlns:a16="http://schemas.microsoft.com/office/drawing/2014/main" id="{9F9A843D-B49F-6252-87C5-8BD841CC5647}"/>
              </a:ext>
            </a:extLst>
          </p:cNvPr>
          <p:cNvSpPr>
            <a:spLocks noGrp="1"/>
          </p:cNvSpPr>
          <p:nvPr>
            <p:ph type="sldNum" sz="quarter" idx="10"/>
          </p:nvPr>
        </p:nvSpPr>
        <p:spPr/>
        <p:txBody>
          <a:bodyPr/>
          <a:lstStyle/>
          <a:p>
            <a:fld id="{95FDE913-508A-8F41-B74F-DB06C609F153}" type="slidenum">
              <a:rPr lang="en-US" smtClean="0"/>
              <a:t>19</a:t>
            </a:fld>
            <a:endParaRPr lang="en-US"/>
          </a:p>
        </p:txBody>
      </p:sp>
    </p:spTree>
    <p:extLst>
      <p:ext uri="{BB962C8B-B14F-4D97-AF65-F5344CB8AC3E}">
        <p14:creationId xmlns:p14="http://schemas.microsoft.com/office/powerpoint/2010/main" val="298699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65161-802B-16C8-0F64-39D3CB240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0027FD-7CE3-861B-3A45-130DB345B9C7}"/>
              </a:ext>
            </a:extLst>
          </p:cNvPr>
          <p:cNvSpPr>
            <a:spLocks noGrp="1"/>
          </p:cNvSpPr>
          <p:nvPr>
            <p:ph type="title"/>
          </p:nvPr>
        </p:nvSpPr>
        <p:spPr/>
        <p:txBody>
          <a:bodyPr>
            <a:normAutofit/>
          </a:bodyPr>
          <a:lstStyle/>
          <a:p>
            <a:r>
              <a:rPr lang="en-US" sz="3600">
                <a:solidFill>
                  <a:schemeClr val="accent1"/>
                </a:solidFill>
              </a:rPr>
              <a:t>Training Overview</a:t>
            </a:r>
          </a:p>
        </p:txBody>
      </p:sp>
      <p:sp>
        <p:nvSpPr>
          <p:cNvPr id="3" name="Content Placeholder 2">
            <a:extLst>
              <a:ext uri="{FF2B5EF4-FFF2-40B4-BE49-F238E27FC236}">
                <a16:creationId xmlns:a16="http://schemas.microsoft.com/office/drawing/2014/main" id="{027E1210-2EC8-BD1D-FB0F-C896457B46BF}"/>
              </a:ext>
            </a:extLst>
          </p:cNvPr>
          <p:cNvSpPr>
            <a:spLocks noGrp="1"/>
          </p:cNvSpPr>
          <p:nvPr>
            <p:ph idx="1"/>
          </p:nvPr>
        </p:nvSpPr>
        <p:spPr>
          <a:xfrm>
            <a:off x="457200" y="1026323"/>
            <a:ext cx="8518358" cy="4956914"/>
          </a:xfrm>
        </p:spPr>
        <p:txBody>
          <a:bodyPr lIns="91440" tIns="45720" rIns="91440" bIns="45720" anchor="t"/>
          <a:lstStyle/>
          <a:p>
            <a:pPr marL="457200" indent="-457200">
              <a:spcBef>
                <a:spcPts val="1200"/>
              </a:spcBef>
              <a:spcAft>
                <a:spcPts val="1200"/>
              </a:spcAft>
              <a:buFont typeface="Calibri" panose="020F0502020204030204"/>
              <a:buAutoNum type="arabicPeriod"/>
            </a:pPr>
            <a:r>
              <a:rPr lang="en-US" dirty="0">
                <a:cs typeface="Calibri" panose="020F0502020204030204"/>
              </a:rPr>
              <a:t>Overview</a:t>
            </a:r>
          </a:p>
          <a:p>
            <a:pPr marL="457200" indent="-457200">
              <a:spcBef>
                <a:spcPts val="1200"/>
              </a:spcBef>
              <a:spcAft>
                <a:spcPts val="1200"/>
              </a:spcAft>
              <a:buFont typeface="Calibri" panose="020F0502020204030204"/>
              <a:buAutoNum type="arabicPeriod"/>
            </a:pPr>
            <a:r>
              <a:rPr lang="en-US" dirty="0">
                <a:cs typeface="Calibri" panose="020F0502020204030204"/>
              </a:rPr>
              <a:t>Purpose</a:t>
            </a:r>
          </a:p>
          <a:p>
            <a:pPr marL="457200" indent="-457200">
              <a:spcBef>
                <a:spcPts val="1200"/>
              </a:spcBef>
              <a:spcAft>
                <a:spcPts val="1200"/>
              </a:spcAft>
              <a:buAutoNum type="arabicPeriod"/>
            </a:pPr>
            <a:r>
              <a:rPr lang="en-US" dirty="0">
                <a:ea typeface="+mn-lt"/>
                <a:cs typeface="+mn-lt"/>
              </a:rPr>
              <a:t>Definitions </a:t>
            </a:r>
            <a:endParaRPr lang="en-US" dirty="0">
              <a:cs typeface="Calibri" panose="020F0502020204030204"/>
            </a:endParaRPr>
          </a:p>
          <a:p>
            <a:pPr marL="457200" indent="-457200">
              <a:spcBef>
                <a:spcPts val="1200"/>
              </a:spcBef>
              <a:spcAft>
                <a:spcPts val="1200"/>
              </a:spcAft>
              <a:buFont typeface="+mj-lt"/>
              <a:buAutoNum type="arabicPeriod"/>
            </a:pPr>
            <a:r>
              <a:rPr lang="en-US" dirty="0"/>
              <a:t>Faculty Workload Report significant dates</a:t>
            </a:r>
            <a:endParaRPr lang="en-US" dirty="0">
              <a:ea typeface="Calibri"/>
              <a:cs typeface="Calibri"/>
            </a:endParaRPr>
          </a:p>
          <a:p>
            <a:pPr marL="457200" indent="-457200">
              <a:spcBef>
                <a:spcPts val="1200"/>
              </a:spcBef>
              <a:spcAft>
                <a:spcPts val="1200"/>
              </a:spcAft>
              <a:buAutoNum type="arabicPeriod"/>
            </a:pPr>
            <a:r>
              <a:rPr lang="en-US" dirty="0">
                <a:solidFill>
                  <a:srgbClr val="364044"/>
                </a:solidFill>
                <a:cs typeface="Calibri"/>
              </a:rPr>
              <a:t>Best practices</a:t>
            </a:r>
            <a:endParaRPr lang="en-US" dirty="0">
              <a:solidFill>
                <a:srgbClr val="364044"/>
              </a:solidFill>
            </a:endParaRPr>
          </a:p>
          <a:p>
            <a:pPr marL="457200" indent="-457200">
              <a:spcBef>
                <a:spcPts val="1200"/>
              </a:spcBef>
              <a:spcAft>
                <a:spcPts val="1200"/>
              </a:spcAft>
              <a:buAutoNum type="arabicPeriod"/>
            </a:pPr>
            <a:r>
              <a:rPr lang="en-US" dirty="0">
                <a:solidFill>
                  <a:srgbClr val="364044"/>
                </a:solidFill>
                <a:cs typeface="Calibri"/>
              </a:rPr>
              <a:t>Requirements</a:t>
            </a:r>
            <a:endParaRPr lang="en-US" dirty="0">
              <a:solidFill>
                <a:srgbClr val="364044"/>
              </a:solidFill>
            </a:endParaRPr>
          </a:p>
          <a:p>
            <a:pPr marL="457200" indent="-457200">
              <a:spcBef>
                <a:spcPts val="1200"/>
              </a:spcBef>
              <a:spcAft>
                <a:spcPts val="1200"/>
              </a:spcAft>
              <a:buAutoNum type="arabicPeriod"/>
            </a:pPr>
            <a:r>
              <a:rPr lang="en-US" sz="2400" dirty="0">
                <a:solidFill>
                  <a:schemeClr val="bg1">
                    <a:lumMod val="10000"/>
                  </a:schemeClr>
                </a:solidFill>
              </a:rPr>
              <a:t>Institutional reporting: Template</a:t>
            </a:r>
            <a:endParaRPr lang="en-US" sz="2400" dirty="0">
              <a:solidFill>
                <a:schemeClr val="bg1">
                  <a:lumMod val="10000"/>
                </a:schemeClr>
              </a:solidFill>
              <a:cs typeface="Calibri" panose="020F0502020204030204"/>
            </a:endParaRPr>
          </a:p>
          <a:p>
            <a:pPr marL="457200" indent="-457200">
              <a:spcBef>
                <a:spcPts val="1200"/>
              </a:spcBef>
              <a:spcAft>
                <a:spcPts val="1200"/>
              </a:spcAft>
              <a:buAutoNum type="arabicPeriod"/>
            </a:pPr>
            <a:r>
              <a:rPr lang="en-US" dirty="0">
                <a:solidFill>
                  <a:schemeClr val="bg1">
                    <a:lumMod val="10000"/>
                  </a:schemeClr>
                </a:solidFill>
                <a:ea typeface="Calibri"/>
                <a:cs typeface="Calibri"/>
              </a:rPr>
              <a:t>Recap</a:t>
            </a:r>
            <a:endParaRPr lang="en-US" sz="2400" dirty="0">
              <a:solidFill>
                <a:schemeClr val="bg1">
                  <a:lumMod val="10000"/>
                </a:schemeClr>
              </a:solidFill>
              <a:ea typeface="Calibri"/>
              <a:cs typeface="Calibri"/>
            </a:endParaRPr>
          </a:p>
          <a:p>
            <a:pPr marL="457200" indent="-457200">
              <a:buFont typeface="Calibri" panose="020F0502020204030204"/>
              <a:buAutoNum type="arabicPeriod"/>
            </a:pPr>
            <a:endParaRPr lang="en-US" dirty="0">
              <a:solidFill>
                <a:schemeClr val="accent1"/>
              </a:solidFill>
              <a:ea typeface="Calibri" panose="020F0502020204030204"/>
              <a:cs typeface="Calibri" panose="020F0502020204030204"/>
            </a:endParaRPr>
          </a:p>
          <a:p>
            <a:endParaRPr lang="en-US" sz="1600" dirty="0">
              <a:solidFill>
                <a:schemeClr val="accent1"/>
              </a:solidFill>
              <a:ea typeface="Calibri" panose="020F0502020204030204"/>
              <a:cs typeface="Calibri" panose="020F0502020204030204"/>
            </a:endParaRPr>
          </a:p>
          <a:p>
            <a:pPr lvl="1"/>
            <a:endParaRPr lang="en-US" sz="1600" i="1" dirty="0">
              <a:solidFill>
                <a:schemeClr val="accent1"/>
              </a:solidFill>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8" name="Slide Number Placeholder 7">
            <a:extLst>
              <a:ext uri="{FF2B5EF4-FFF2-40B4-BE49-F238E27FC236}">
                <a16:creationId xmlns:a16="http://schemas.microsoft.com/office/drawing/2014/main" id="{A782D890-71CF-9FAC-BE72-A3BDFAE70DB0}"/>
              </a:ext>
            </a:extLst>
          </p:cNvPr>
          <p:cNvSpPr>
            <a:spLocks noGrp="1"/>
          </p:cNvSpPr>
          <p:nvPr>
            <p:ph type="sldNum" sz="quarter" idx="10"/>
          </p:nvPr>
        </p:nvSpPr>
        <p:spPr/>
        <p:txBody>
          <a:bodyPr/>
          <a:lstStyle/>
          <a:p>
            <a:fld id="{95FDE913-508A-8F41-B74F-DB06C609F153}" type="slidenum">
              <a:rPr lang="en-US" smtClean="0"/>
              <a:t>2</a:t>
            </a:fld>
            <a:endParaRPr lang="en-US"/>
          </a:p>
        </p:txBody>
      </p:sp>
    </p:spTree>
    <p:extLst>
      <p:ext uri="{BB962C8B-B14F-4D97-AF65-F5344CB8AC3E}">
        <p14:creationId xmlns:p14="http://schemas.microsoft.com/office/powerpoint/2010/main" val="517887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1793B-9A88-15FE-A0C1-22617F6831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3AB7D4-0C99-4803-BD4C-C84E6A3002FD}"/>
              </a:ext>
            </a:extLst>
          </p:cNvPr>
          <p:cNvSpPr>
            <a:spLocks noGrp="1"/>
          </p:cNvSpPr>
          <p:nvPr>
            <p:ph type="title"/>
          </p:nvPr>
        </p:nvSpPr>
        <p:spPr/>
        <p:txBody>
          <a:bodyPr lIns="91440" tIns="45720" rIns="91440" bIns="45720" anchor="t">
            <a:normAutofit fontScale="90000"/>
          </a:bodyPr>
          <a:lstStyle/>
          <a:p>
            <a:r>
              <a:rPr lang="en-US" dirty="0"/>
              <a:t>Template for annual report ( New SUM 2025)</a:t>
            </a:r>
          </a:p>
        </p:txBody>
      </p:sp>
      <p:sp>
        <p:nvSpPr>
          <p:cNvPr id="4" name="Slide Number Placeholder 3">
            <a:extLst>
              <a:ext uri="{FF2B5EF4-FFF2-40B4-BE49-F238E27FC236}">
                <a16:creationId xmlns:a16="http://schemas.microsoft.com/office/drawing/2014/main" id="{A771B5CA-CFB1-FE26-C5B2-14182576B5EC}"/>
              </a:ext>
            </a:extLst>
          </p:cNvPr>
          <p:cNvSpPr>
            <a:spLocks noGrp="1"/>
          </p:cNvSpPr>
          <p:nvPr>
            <p:ph type="sldNum" sz="quarter" idx="10"/>
          </p:nvPr>
        </p:nvSpPr>
        <p:spPr/>
        <p:txBody>
          <a:bodyPr/>
          <a:lstStyle/>
          <a:p>
            <a:fld id="{95FDE913-508A-8F41-B74F-DB06C609F153}" type="slidenum">
              <a:rPr lang="en-US" smtClean="0"/>
              <a:t>20</a:t>
            </a:fld>
            <a:endParaRPr lang="en-US"/>
          </a:p>
        </p:txBody>
      </p:sp>
      <p:sp>
        <p:nvSpPr>
          <p:cNvPr id="9" name="Content Placeholder 8">
            <a:extLst>
              <a:ext uri="{FF2B5EF4-FFF2-40B4-BE49-F238E27FC236}">
                <a16:creationId xmlns:a16="http://schemas.microsoft.com/office/drawing/2014/main" id="{826BC971-BAB2-1501-E7B6-2EA193ED526C}"/>
              </a:ext>
            </a:extLst>
          </p:cNvPr>
          <p:cNvSpPr>
            <a:spLocks noGrp="1"/>
          </p:cNvSpPr>
          <p:nvPr>
            <p:ph idx="1"/>
          </p:nvPr>
        </p:nvSpPr>
        <p:spPr>
          <a:xfrm>
            <a:off x="190500" y="841008"/>
            <a:ext cx="8585200" cy="4956914"/>
          </a:xfrm>
        </p:spPr>
        <p:txBody>
          <a:bodyPr lIns="91440" tIns="45720" rIns="91440" bIns="45720" anchor="t"/>
          <a:lstStyle/>
          <a:p>
            <a:pPr>
              <a:spcBef>
                <a:spcPts val="1400"/>
              </a:spcBef>
              <a:spcAft>
                <a:spcPts val="600"/>
              </a:spcAft>
            </a:pPr>
            <a:r>
              <a:rPr lang="en-US" sz="2200" b="1" dirty="0">
                <a:latin typeface="Calibri"/>
                <a:cs typeface="Arial"/>
              </a:rPr>
              <a:t>For each academic unit provide:</a:t>
            </a:r>
          </a:p>
          <a:p>
            <a:pPr lvl="1">
              <a:spcBef>
                <a:spcPts val="1400"/>
              </a:spcBef>
              <a:spcAft>
                <a:spcPts val="600"/>
              </a:spcAft>
            </a:pPr>
            <a:r>
              <a:rPr lang="en-US" sz="1800" b="1" dirty="0">
                <a:latin typeface="Calibri"/>
                <a:cs typeface="Arial"/>
              </a:rPr>
              <a:t>Short statement of how research and service were converted to SCH at the academic unit level</a:t>
            </a:r>
          </a:p>
          <a:p>
            <a:pPr lvl="1">
              <a:spcBef>
                <a:spcPts val="1400"/>
              </a:spcBef>
              <a:spcAft>
                <a:spcPts val="600"/>
              </a:spcAft>
            </a:pPr>
            <a:r>
              <a:rPr lang="en-US" sz="1800" b="1" dirty="0">
                <a:latin typeface="Calibri"/>
                <a:cs typeface="Arial"/>
              </a:rPr>
              <a:t>For courses mentioned in reporting, utilize course prefix and number</a:t>
            </a:r>
          </a:p>
          <a:p>
            <a:pPr lvl="1">
              <a:spcBef>
                <a:spcPts val="1400"/>
              </a:spcBef>
              <a:spcAft>
                <a:spcPts val="600"/>
              </a:spcAft>
            </a:pPr>
            <a:r>
              <a:rPr lang="en-US" sz="1800" b="1" dirty="0">
                <a:latin typeface="Calibri"/>
                <a:cs typeface="Arial"/>
              </a:rPr>
              <a:t>Refer to attached templates for suggestions of how to record faculty workload plans. Do not include copies of identifiable individual workload plans in annual reporting.</a:t>
            </a:r>
          </a:p>
          <a:p>
            <a:pPr lvl="1">
              <a:spcBef>
                <a:spcPts val="1400"/>
              </a:spcBef>
              <a:spcAft>
                <a:spcPts val="600"/>
              </a:spcAft>
            </a:pPr>
            <a:r>
              <a:rPr lang="en-US" sz="1800" b="1" dirty="0">
                <a:latin typeface="Calibri"/>
                <a:cs typeface="Arial"/>
              </a:rPr>
              <a:t>Annual reports should indicate that individual faculty workload plans were authorized/signed by the faculty member prior to the fall semester and reviewed by the academic unit head. Electronic signature is acceptable. </a:t>
            </a:r>
          </a:p>
          <a:p>
            <a:pPr>
              <a:spcBef>
                <a:spcPts val="1400"/>
              </a:spcBef>
              <a:spcAft>
                <a:spcPts val="600"/>
              </a:spcAft>
            </a:pPr>
            <a:endParaRPr lang="en-US" sz="2200" dirty="0">
              <a:latin typeface="Calibri"/>
              <a:cs typeface="Arial"/>
            </a:endParaRPr>
          </a:p>
          <a:p>
            <a:endParaRPr lang="en-US" sz="2200" dirty="0">
              <a:latin typeface="Arial"/>
              <a:cs typeface="Arial"/>
            </a:endParaRPr>
          </a:p>
          <a:p>
            <a:endParaRPr lang="en-US" dirty="0"/>
          </a:p>
          <a:p>
            <a:endParaRPr lang="en-US" dirty="0"/>
          </a:p>
          <a:p>
            <a:endParaRPr lang="en-US" dirty="0">
              <a:cs typeface="Calibri" panose="020F0502020204030204"/>
            </a:endParaRPr>
          </a:p>
        </p:txBody>
      </p:sp>
    </p:spTree>
    <p:extLst>
      <p:ext uri="{BB962C8B-B14F-4D97-AF65-F5344CB8AC3E}">
        <p14:creationId xmlns:p14="http://schemas.microsoft.com/office/powerpoint/2010/main" val="1145322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57932-0DDD-1CBA-EA5C-DB8753F255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0CCFC3-DF3C-13ED-D9C7-2CFD766E95F7}"/>
              </a:ext>
            </a:extLst>
          </p:cNvPr>
          <p:cNvSpPr>
            <a:spLocks noGrp="1"/>
          </p:cNvSpPr>
          <p:nvPr>
            <p:ph type="title"/>
          </p:nvPr>
        </p:nvSpPr>
        <p:spPr/>
        <p:txBody>
          <a:bodyPr lIns="91440" tIns="45720" rIns="91440" bIns="45720" anchor="t">
            <a:normAutofit fontScale="90000"/>
          </a:bodyPr>
          <a:lstStyle/>
          <a:p>
            <a:r>
              <a:rPr lang="en-US" dirty="0"/>
              <a:t>Template for annual report (New SUM 2025)</a:t>
            </a:r>
          </a:p>
        </p:txBody>
      </p:sp>
      <p:sp>
        <p:nvSpPr>
          <p:cNvPr id="4" name="Slide Number Placeholder 3">
            <a:extLst>
              <a:ext uri="{FF2B5EF4-FFF2-40B4-BE49-F238E27FC236}">
                <a16:creationId xmlns:a16="http://schemas.microsoft.com/office/drawing/2014/main" id="{638E552C-C84F-F84A-D035-5F399B24BF49}"/>
              </a:ext>
            </a:extLst>
          </p:cNvPr>
          <p:cNvSpPr>
            <a:spLocks noGrp="1"/>
          </p:cNvSpPr>
          <p:nvPr>
            <p:ph type="sldNum" sz="quarter" idx="10"/>
          </p:nvPr>
        </p:nvSpPr>
        <p:spPr/>
        <p:txBody>
          <a:bodyPr/>
          <a:lstStyle/>
          <a:p>
            <a:fld id="{95FDE913-508A-8F41-B74F-DB06C609F153}" type="slidenum">
              <a:rPr lang="en-US" smtClean="0"/>
              <a:t>21</a:t>
            </a:fld>
            <a:endParaRPr lang="en-US"/>
          </a:p>
        </p:txBody>
      </p:sp>
      <p:sp>
        <p:nvSpPr>
          <p:cNvPr id="9" name="Content Placeholder 8">
            <a:extLst>
              <a:ext uri="{FF2B5EF4-FFF2-40B4-BE49-F238E27FC236}">
                <a16:creationId xmlns:a16="http://schemas.microsoft.com/office/drawing/2014/main" id="{6D9308CD-3B3F-F6CA-CA9B-258A239989DD}"/>
              </a:ext>
            </a:extLst>
          </p:cNvPr>
          <p:cNvSpPr>
            <a:spLocks noGrp="1"/>
          </p:cNvSpPr>
          <p:nvPr>
            <p:ph idx="1"/>
          </p:nvPr>
        </p:nvSpPr>
        <p:spPr>
          <a:xfrm>
            <a:off x="190500" y="841008"/>
            <a:ext cx="8585200" cy="4956914"/>
          </a:xfrm>
        </p:spPr>
        <p:txBody>
          <a:bodyPr lIns="91440" tIns="45720" rIns="91440" bIns="45720" anchor="t"/>
          <a:lstStyle/>
          <a:p>
            <a:pPr>
              <a:spcBef>
                <a:spcPts val="1400"/>
              </a:spcBef>
              <a:spcAft>
                <a:spcPts val="600"/>
              </a:spcAft>
            </a:pPr>
            <a:r>
              <a:rPr lang="en-US" sz="2200" b="1" dirty="0">
                <a:latin typeface="Calibri"/>
                <a:cs typeface="Arial"/>
              </a:rPr>
              <a:t>Indicate the percentage of faculty workload plans signed and in place, for all faculty required to have a faculty workload plan</a:t>
            </a:r>
          </a:p>
          <a:p>
            <a:r>
              <a:rPr lang="en-US" dirty="0"/>
              <a:t>Annual Reporting Requirements </a:t>
            </a:r>
          </a:p>
          <a:p>
            <a:pPr lvl="1"/>
            <a:r>
              <a:rPr lang="en-US" dirty="0"/>
              <a:t>Policy: </a:t>
            </a:r>
            <a:r>
              <a:rPr lang="en-US" b="1" dirty="0"/>
              <a:t>The annual report shall include an analysis of faculty FTE allocations by teaching, research/creative activity, and service at the department, school/college, and institutional level.</a:t>
            </a:r>
            <a:r>
              <a:rPr lang="en-US" dirty="0"/>
              <a:t>  </a:t>
            </a:r>
          </a:p>
          <a:p>
            <a:pPr lvl="1"/>
            <a:r>
              <a:rPr lang="en-US" dirty="0"/>
              <a:t>Regulation: (a) </a:t>
            </a:r>
            <a:r>
              <a:rPr lang="en-US" b="1" dirty="0"/>
              <a:t>For each academic unit,</a:t>
            </a:r>
            <a:r>
              <a:rPr lang="en-US" dirty="0"/>
              <a:t> the percentage of faculty efforts across three categories: teaching, research/creative activity, and service. …b</a:t>
            </a:r>
            <a:r>
              <a:rPr lang="en-US" b="1" dirty="0"/>
              <a:t>. For each academic unit,</a:t>
            </a:r>
            <a:r>
              <a:rPr lang="en-US" dirty="0"/>
              <a:t> organized course sections taught, student credit hours produced, and faculty contact hours.  c</a:t>
            </a:r>
            <a:r>
              <a:rPr lang="en-US" b="1" dirty="0"/>
              <a:t>. For each academic unit,</a:t>
            </a:r>
            <a:r>
              <a:rPr lang="en-US" dirty="0"/>
              <a:t> those measures of research/creative activity and service that the institution shall define according to its mission.   d.  </a:t>
            </a:r>
            <a:r>
              <a:rPr lang="en-US" b="1" dirty="0"/>
              <a:t>Information regarding the process</a:t>
            </a:r>
            <a:r>
              <a:rPr lang="en-US" dirty="0"/>
              <a:t> …e. </a:t>
            </a:r>
            <a:r>
              <a:rPr lang="en-US" b="1" dirty="0"/>
              <a:t>Other quantitative or qualitative information</a:t>
            </a:r>
            <a:endParaRPr lang="en-US" sz="2200" b="1" dirty="0">
              <a:latin typeface="Calibri"/>
              <a:cs typeface="Arial"/>
            </a:endParaRPr>
          </a:p>
          <a:p>
            <a:pPr>
              <a:spcBef>
                <a:spcPts val="1400"/>
              </a:spcBef>
              <a:spcAft>
                <a:spcPts val="600"/>
              </a:spcAft>
            </a:pPr>
            <a:endParaRPr lang="en-US" sz="2200" dirty="0">
              <a:latin typeface="Calibri"/>
              <a:cs typeface="Arial"/>
            </a:endParaRPr>
          </a:p>
          <a:p>
            <a:endParaRPr lang="en-US" sz="2200" dirty="0">
              <a:latin typeface="Arial"/>
              <a:cs typeface="Arial"/>
            </a:endParaRPr>
          </a:p>
          <a:p>
            <a:endParaRPr lang="en-US" dirty="0"/>
          </a:p>
          <a:p>
            <a:endParaRPr lang="en-US" dirty="0"/>
          </a:p>
          <a:p>
            <a:endParaRPr lang="en-US" dirty="0">
              <a:cs typeface="Calibri" panose="020F0502020204030204"/>
            </a:endParaRPr>
          </a:p>
        </p:txBody>
      </p:sp>
    </p:spTree>
    <p:extLst>
      <p:ext uri="{BB962C8B-B14F-4D97-AF65-F5344CB8AC3E}">
        <p14:creationId xmlns:p14="http://schemas.microsoft.com/office/powerpoint/2010/main" val="4105783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3B1FF-F20F-743D-AC74-786F98E7F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0C25BB-D2E0-8B85-4298-ACAE16179854}"/>
              </a:ext>
            </a:extLst>
          </p:cNvPr>
          <p:cNvSpPr>
            <a:spLocks noGrp="1"/>
          </p:cNvSpPr>
          <p:nvPr>
            <p:ph type="title"/>
          </p:nvPr>
        </p:nvSpPr>
        <p:spPr/>
        <p:txBody>
          <a:bodyPr lIns="91440" tIns="45720" rIns="91440" bIns="45720" anchor="t">
            <a:normAutofit fontScale="90000"/>
          </a:bodyPr>
          <a:lstStyle/>
          <a:p>
            <a:r>
              <a:rPr lang="en-US" dirty="0"/>
              <a:t>Template for annual report (New SUM 2025)</a:t>
            </a:r>
          </a:p>
        </p:txBody>
      </p:sp>
      <p:sp>
        <p:nvSpPr>
          <p:cNvPr id="4" name="Slide Number Placeholder 3">
            <a:extLst>
              <a:ext uri="{FF2B5EF4-FFF2-40B4-BE49-F238E27FC236}">
                <a16:creationId xmlns:a16="http://schemas.microsoft.com/office/drawing/2014/main" id="{A847E316-F87D-E137-9D12-32678749C05E}"/>
              </a:ext>
            </a:extLst>
          </p:cNvPr>
          <p:cNvSpPr>
            <a:spLocks noGrp="1"/>
          </p:cNvSpPr>
          <p:nvPr>
            <p:ph type="sldNum" sz="quarter" idx="10"/>
          </p:nvPr>
        </p:nvSpPr>
        <p:spPr/>
        <p:txBody>
          <a:bodyPr/>
          <a:lstStyle/>
          <a:p>
            <a:fld id="{95FDE913-508A-8F41-B74F-DB06C609F153}" type="slidenum">
              <a:rPr lang="en-US" smtClean="0"/>
              <a:t>22</a:t>
            </a:fld>
            <a:endParaRPr lang="en-US"/>
          </a:p>
        </p:txBody>
      </p:sp>
      <p:sp>
        <p:nvSpPr>
          <p:cNvPr id="9" name="Content Placeholder 8">
            <a:extLst>
              <a:ext uri="{FF2B5EF4-FFF2-40B4-BE49-F238E27FC236}">
                <a16:creationId xmlns:a16="http://schemas.microsoft.com/office/drawing/2014/main" id="{B04AC55F-1CB2-B951-A0A3-2F0BDC2C7C36}"/>
              </a:ext>
            </a:extLst>
          </p:cNvPr>
          <p:cNvSpPr>
            <a:spLocks noGrp="1"/>
          </p:cNvSpPr>
          <p:nvPr>
            <p:ph idx="1"/>
          </p:nvPr>
        </p:nvSpPr>
        <p:spPr>
          <a:xfrm>
            <a:off x="190500" y="841008"/>
            <a:ext cx="8585200" cy="4956914"/>
          </a:xfrm>
        </p:spPr>
        <p:txBody>
          <a:bodyPr lIns="91440" tIns="45720" rIns="91440" bIns="45720" anchor="t"/>
          <a:lstStyle/>
          <a:p>
            <a:pPr>
              <a:spcBef>
                <a:spcPts val="1400"/>
              </a:spcBef>
              <a:spcAft>
                <a:spcPts val="600"/>
              </a:spcAft>
            </a:pPr>
            <a:endParaRPr lang="en-US" sz="2200" dirty="0">
              <a:latin typeface="Calibri"/>
              <a:cs typeface="Arial"/>
            </a:endParaRPr>
          </a:p>
          <a:p>
            <a:endParaRPr lang="en-US" sz="2200" dirty="0">
              <a:latin typeface="Arial"/>
              <a:cs typeface="Arial"/>
            </a:endParaRPr>
          </a:p>
          <a:p>
            <a:endParaRPr lang="en-US" dirty="0"/>
          </a:p>
          <a:p>
            <a:endParaRPr lang="en-US" dirty="0"/>
          </a:p>
          <a:p>
            <a:endParaRPr lang="en-US" dirty="0">
              <a:cs typeface="Calibri" panose="020F0502020204030204"/>
            </a:endParaRPr>
          </a:p>
        </p:txBody>
      </p:sp>
      <p:graphicFrame>
        <p:nvGraphicFramePr>
          <p:cNvPr id="5" name="Table 4">
            <a:extLst>
              <a:ext uri="{FF2B5EF4-FFF2-40B4-BE49-F238E27FC236}">
                <a16:creationId xmlns:a16="http://schemas.microsoft.com/office/drawing/2014/main" id="{00CA2AB4-E8CD-0B23-F69F-B7C6AF752288}"/>
              </a:ext>
            </a:extLst>
          </p:cNvPr>
          <p:cNvGraphicFramePr>
            <a:graphicFrameLocks noGrp="1"/>
          </p:cNvGraphicFramePr>
          <p:nvPr/>
        </p:nvGraphicFramePr>
        <p:xfrm>
          <a:off x="628650" y="2897664"/>
          <a:ext cx="7886700" cy="2207260"/>
        </p:xfrm>
        <a:graphic>
          <a:graphicData uri="http://schemas.openxmlformats.org/drawingml/2006/table">
            <a:tbl>
              <a:tblPr/>
              <a:tblGrid>
                <a:gridCol w="1314450">
                  <a:extLst>
                    <a:ext uri="{9D8B030D-6E8A-4147-A177-3AD203B41FA5}">
                      <a16:colId xmlns:a16="http://schemas.microsoft.com/office/drawing/2014/main" val="3136378234"/>
                    </a:ext>
                  </a:extLst>
                </a:gridCol>
                <a:gridCol w="1314450">
                  <a:extLst>
                    <a:ext uri="{9D8B030D-6E8A-4147-A177-3AD203B41FA5}">
                      <a16:colId xmlns:a16="http://schemas.microsoft.com/office/drawing/2014/main" val="1467660271"/>
                    </a:ext>
                  </a:extLst>
                </a:gridCol>
                <a:gridCol w="1314450">
                  <a:extLst>
                    <a:ext uri="{9D8B030D-6E8A-4147-A177-3AD203B41FA5}">
                      <a16:colId xmlns:a16="http://schemas.microsoft.com/office/drawing/2014/main" val="649354161"/>
                    </a:ext>
                  </a:extLst>
                </a:gridCol>
                <a:gridCol w="1314450">
                  <a:extLst>
                    <a:ext uri="{9D8B030D-6E8A-4147-A177-3AD203B41FA5}">
                      <a16:colId xmlns:a16="http://schemas.microsoft.com/office/drawing/2014/main" val="856265132"/>
                    </a:ext>
                  </a:extLst>
                </a:gridCol>
                <a:gridCol w="1314450">
                  <a:extLst>
                    <a:ext uri="{9D8B030D-6E8A-4147-A177-3AD203B41FA5}">
                      <a16:colId xmlns:a16="http://schemas.microsoft.com/office/drawing/2014/main" val="51118739"/>
                    </a:ext>
                  </a:extLst>
                </a:gridCol>
                <a:gridCol w="1314450">
                  <a:extLst>
                    <a:ext uri="{9D8B030D-6E8A-4147-A177-3AD203B41FA5}">
                      <a16:colId xmlns:a16="http://schemas.microsoft.com/office/drawing/2014/main" val="2832661540"/>
                    </a:ext>
                  </a:extLst>
                </a:gridCol>
              </a:tblGrid>
              <a:tr h="0">
                <a:tc>
                  <a:txBody>
                    <a:bodyPr/>
                    <a:lstStyle/>
                    <a:p>
                      <a:pPr>
                        <a:spcBef>
                          <a:spcPts val="15"/>
                        </a:spcBef>
                        <a:buNone/>
                      </a:pPr>
                      <a:r>
                        <a:rPr lang="en-US">
                          <a:solidFill>
                            <a:srgbClr val="140800"/>
                          </a:solidFill>
                          <a:effectLst/>
                          <a:latin typeface="Arial" panose="020B0604020202020204" pitchFamily="34" charset="0"/>
                        </a:rPr>
                        <a:t>ACTUAL #</a:t>
                      </a:r>
                    </a:p>
                    <a:p>
                      <a:pPr>
                        <a:spcBef>
                          <a:spcPts val="52"/>
                        </a:spcBef>
                        <a:buNone/>
                      </a:pPr>
                      <a:r>
                        <a:rPr lang="en-US" i="1">
                          <a:solidFill>
                            <a:srgbClr val="140800"/>
                          </a:solidFill>
                          <a:effectLst/>
                          <a:latin typeface="Arial" panose="020B0604020202020204" pitchFamily="34" charset="0"/>
                        </a:rPr>
                        <a:t>ALL</a:t>
                      </a:r>
                      <a:endParaRPr lang="en-US">
                        <a:solidFill>
                          <a:srgbClr val="140800"/>
                        </a:solidFill>
                        <a:effectLst/>
                        <a:latin typeface="Arial" panose="020B0604020202020204" pitchFamily="34" charset="0"/>
                      </a:endParaRPr>
                    </a:p>
                    <a:p>
                      <a:pPr>
                        <a:spcBef>
                          <a:spcPts val="68"/>
                        </a:spcBef>
                        <a:buNone/>
                      </a:pPr>
                      <a:r>
                        <a:rPr lang="en-US">
                          <a:solidFill>
                            <a:srgbClr val="140800"/>
                          </a:solidFill>
                          <a:effectLst/>
                          <a:latin typeface="Arial" panose="020B0604020202020204" pitchFamily="34" charset="0"/>
                        </a:rPr>
                        <a:t>Organized Course Sections</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spcBef>
                          <a:spcPts val="15"/>
                        </a:spcBef>
                        <a:buNone/>
                      </a:pPr>
                      <a:r>
                        <a:rPr lang="en-US">
                          <a:solidFill>
                            <a:srgbClr val="140800"/>
                          </a:solidFill>
                          <a:effectLst/>
                          <a:latin typeface="Arial" panose="020B0604020202020204" pitchFamily="34" charset="0"/>
                        </a:rPr>
                        <a:t>ACTUAL #</a:t>
                      </a:r>
                    </a:p>
                    <a:p>
                      <a:pPr>
                        <a:spcBef>
                          <a:spcPts val="52"/>
                        </a:spcBef>
                        <a:buNone/>
                      </a:pPr>
                      <a:r>
                        <a:rPr lang="en-US" i="1">
                          <a:solidFill>
                            <a:srgbClr val="140800"/>
                          </a:solidFill>
                          <a:effectLst/>
                          <a:latin typeface="Arial" panose="020B0604020202020204" pitchFamily="34" charset="0"/>
                        </a:rPr>
                        <a:t>ALL</a:t>
                      </a:r>
                      <a:endParaRPr lang="en-US">
                        <a:solidFill>
                          <a:srgbClr val="140800"/>
                        </a:solidFill>
                        <a:effectLst/>
                        <a:latin typeface="Arial" panose="020B0604020202020204" pitchFamily="34" charset="0"/>
                      </a:endParaRPr>
                    </a:p>
                    <a:p>
                      <a:pPr>
                        <a:spcBef>
                          <a:spcPts val="68"/>
                        </a:spcBef>
                        <a:buNone/>
                      </a:pPr>
                      <a:r>
                        <a:rPr lang="en-US">
                          <a:solidFill>
                            <a:srgbClr val="140800"/>
                          </a:solidFill>
                          <a:effectLst/>
                          <a:latin typeface="Arial" panose="020B0604020202020204" pitchFamily="34" charset="0"/>
                        </a:rPr>
                        <a:t>Student Credit Hours</a:t>
                      </a:r>
                    </a:p>
                    <a:p>
                      <a:pPr>
                        <a:lnSpc>
                          <a:spcPts val="1013"/>
                        </a:lnSpc>
                        <a:spcBef>
                          <a:spcPts val="8"/>
                        </a:spcBef>
                        <a:buNone/>
                      </a:pPr>
                      <a:r>
                        <a:rPr lang="en-US">
                          <a:solidFill>
                            <a:srgbClr val="140800"/>
                          </a:solidFill>
                          <a:effectLst/>
                          <a:latin typeface="Arial" panose="020B0604020202020204" pitchFamily="34" charset="0"/>
                        </a:rPr>
                        <a:t>produced</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spcBef>
                          <a:spcPts val="15"/>
                        </a:spcBef>
                        <a:buNone/>
                      </a:pPr>
                      <a:r>
                        <a:rPr lang="en-US">
                          <a:solidFill>
                            <a:srgbClr val="140800"/>
                          </a:solidFill>
                          <a:effectLst/>
                          <a:latin typeface="Arial" panose="020B0604020202020204" pitchFamily="34" charset="0"/>
                        </a:rPr>
                        <a:t>ACTUAL #</a:t>
                      </a:r>
                    </a:p>
                    <a:p>
                      <a:pPr>
                        <a:spcBef>
                          <a:spcPts val="52"/>
                        </a:spcBef>
                        <a:buNone/>
                      </a:pPr>
                      <a:r>
                        <a:rPr lang="en-US" i="1">
                          <a:solidFill>
                            <a:srgbClr val="140800"/>
                          </a:solidFill>
                          <a:effectLst/>
                          <a:latin typeface="Arial" panose="020B0604020202020204" pitchFamily="34" charset="0"/>
                        </a:rPr>
                        <a:t>ALL</a:t>
                      </a:r>
                      <a:endParaRPr lang="en-US">
                        <a:solidFill>
                          <a:srgbClr val="140800"/>
                        </a:solidFill>
                        <a:effectLst/>
                        <a:latin typeface="Arial" panose="020B0604020202020204" pitchFamily="34" charset="0"/>
                      </a:endParaRPr>
                    </a:p>
                    <a:p>
                      <a:pPr algn="just">
                        <a:spcBef>
                          <a:spcPts val="68"/>
                        </a:spcBef>
                        <a:buNone/>
                      </a:pPr>
                      <a:r>
                        <a:rPr lang="en-US">
                          <a:solidFill>
                            <a:srgbClr val="140800"/>
                          </a:solidFill>
                          <a:effectLst/>
                          <a:latin typeface="Arial" panose="020B0604020202020204" pitchFamily="34" charset="0"/>
                        </a:rPr>
                        <a:t>Faculty Contact Hours</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spcBef>
                          <a:spcPts val="15"/>
                        </a:spcBef>
                        <a:buNone/>
                      </a:pPr>
                      <a:r>
                        <a:rPr lang="en-US">
                          <a:solidFill>
                            <a:srgbClr val="140800"/>
                          </a:solidFill>
                          <a:effectLst/>
                          <a:latin typeface="Arial" panose="020B0604020202020204" pitchFamily="34" charset="0"/>
                        </a:rPr>
                        <a:t>ACTUAL %</a:t>
                      </a:r>
                    </a:p>
                    <a:p>
                      <a:pPr>
                        <a:spcBef>
                          <a:spcPts val="52"/>
                        </a:spcBef>
                        <a:buNone/>
                      </a:pPr>
                      <a:r>
                        <a:rPr lang="en-US">
                          <a:solidFill>
                            <a:srgbClr val="140800"/>
                          </a:solidFill>
                          <a:effectLst/>
                          <a:latin typeface="Arial" panose="020B0604020202020204" pitchFamily="34" charset="0"/>
                        </a:rPr>
                        <a:t>Teaching – FWL plan totals only</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spcBef>
                          <a:spcPts val="15"/>
                        </a:spcBef>
                        <a:buNone/>
                      </a:pPr>
                      <a:r>
                        <a:rPr lang="en-US">
                          <a:solidFill>
                            <a:srgbClr val="140800"/>
                          </a:solidFill>
                          <a:effectLst/>
                          <a:latin typeface="Arial" panose="020B0604020202020204" pitchFamily="34" charset="0"/>
                        </a:rPr>
                        <a:t>ACTUAL %</a:t>
                      </a:r>
                    </a:p>
                    <a:p>
                      <a:pPr>
                        <a:spcBef>
                          <a:spcPts val="52"/>
                        </a:spcBef>
                        <a:buNone/>
                      </a:pPr>
                      <a:r>
                        <a:rPr lang="en-US">
                          <a:solidFill>
                            <a:srgbClr val="140800"/>
                          </a:solidFill>
                          <a:effectLst/>
                          <a:latin typeface="Arial" panose="020B0604020202020204" pitchFamily="34" charset="0"/>
                        </a:rPr>
                        <a:t>Research/Creative Activity—</a:t>
                      </a:r>
                    </a:p>
                    <a:p>
                      <a:pPr>
                        <a:buNone/>
                      </a:pPr>
                      <a:r>
                        <a:rPr lang="en-US">
                          <a:solidFill>
                            <a:srgbClr val="140800"/>
                          </a:solidFill>
                          <a:effectLst/>
                          <a:latin typeface="Arial" panose="020B0604020202020204" pitchFamily="34" charset="0"/>
                        </a:rPr>
                        <a:t>FWL plan totals only</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lgn="just">
                        <a:spcBef>
                          <a:spcPts val="15"/>
                        </a:spcBef>
                        <a:buNone/>
                      </a:pPr>
                      <a:r>
                        <a:rPr lang="en-US" dirty="0">
                          <a:solidFill>
                            <a:srgbClr val="140800"/>
                          </a:solidFill>
                          <a:effectLst/>
                          <a:latin typeface="Arial" panose="020B0604020202020204" pitchFamily="34" charset="0"/>
                        </a:rPr>
                        <a:t>ACTUAL %</a:t>
                      </a:r>
                    </a:p>
                    <a:p>
                      <a:pPr algn="just">
                        <a:spcBef>
                          <a:spcPts val="52"/>
                        </a:spcBef>
                        <a:buNone/>
                      </a:pPr>
                      <a:r>
                        <a:rPr lang="en-US" dirty="0">
                          <a:solidFill>
                            <a:srgbClr val="140800"/>
                          </a:solidFill>
                          <a:effectLst/>
                          <a:latin typeface="Arial" panose="020B0604020202020204" pitchFamily="34" charset="0"/>
                        </a:rPr>
                        <a:t>Service— FWL plan totals only</a:t>
                      </a:r>
                    </a:p>
                  </a:txBody>
                  <a:tcPr marL="47625" marR="47625" marT="0" marB="0">
                    <a:lnL w="4763" cap="flat" cmpd="sng" algn="ctr">
                      <a:solidFill>
                        <a:srgbClr val="000000"/>
                      </a:solidFill>
                      <a:prstDash val="solid"/>
                      <a:round/>
                      <a:headEnd type="none" w="med" len="med"/>
                      <a:tailEnd type="none" w="med" len="med"/>
                    </a:lnL>
                    <a:lnR w="1905"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4859664"/>
                  </a:ext>
                </a:extLst>
              </a:tr>
              <a:tr h="0">
                <a:tc>
                  <a:txBody>
                    <a:bodyPr/>
                    <a:lstStyle/>
                    <a:p>
                      <a:pPr>
                        <a:buNone/>
                      </a:pPr>
                      <a:br>
                        <a:rPr lang="en-US">
                          <a:effectLst/>
                          <a:latin typeface="Times New Roman" panose="02020603050405020304" pitchFamily="18" charset="0"/>
                        </a:rPr>
                      </a:br>
                      <a:endParaRPr lang="en-US">
                        <a:effectLst/>
                        <a:latin typeface="Times New Roman" panose="02020603050405020304" pitchFamily="18" charset="0"/>
                      </a:endParaRP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buNone/>
                      </a:pPr>
                      <a:br>
                        <a:rPr lang="en-US">
                          <a:effectLst/>
                          <a:latin typeface="Times New Roman" panose="02020603050405020304" pitchFamily="18" charset="0"/>
                        </a:rPr>
                      </a:br>
                      <a:endParaRPr lang="en-US">
                        <a:effectLst/>
                        <a:latin typeface="Times New Roman" panose="02020603050405020304" pitchFamily="18" charset="0"/>
                      </a:endParaRP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buNone/>
                      </a:pPr>
                      <a:br>
                        <a:rPr lang="en-US">
                          <a:effectLst/>
                          <a:latin typeface="Times New Roman" panose="02020603050405020304" pitchFamily="18" charset="0"/>
                        </a:rPr>
                      </a:br>
                      <a:endParaRPr lang="en-US">
                        <a:effectLst/>
                        <a:latin typeface="Times New Roman" panose="02020603050405020304" pitchFamily="18" charset="0"/>
                      </a:endParaRP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buNone/>
                      </a:pPr>
                      <a:br>
                        <a:rPr lang="en-US">
                          <a:effectLst/>
                          <a:latin typeface="Times New Roman" panose="02020603050405020304" pitchFamily="18" charset="0"/>
                        </a:rPr>
                      </a:br>
                      <a:endParaRPr lang="en-US">
                        <a:effectLst/>
                        <a:latin typeface="Times New Roman" panose="02020603050405020304" pitchFamily="18" charset="0"/>
                      </a:endParaRP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buNone/>
                      </a:pPr>
                      <a:br>
                        <a:rPr lang="en-US">
                          <a:effectLst/>
                          <a:latin typeface="Times New Roman" panose="02020603050405020304" pitchFamily="18" charset="0"/>
                        </a:rPr>
                      </a:br>
                      <a:endParaRPr lang="en-US">
                        <a:effectLst/>
                        <a:latin typeface="Times New Roman" panose="02020603050405020304" pitchFamily="18" charset="0"/>
                      </a:endParaRP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tc>
                  <a:txBody>
                    <a:bodyPr/>
                    <a:lstStyle/>
                    <a:p>
                      <a:pPr>
                        <a:buNone/>
                      </a:pPr>
                      <a:br>
                        <a:rPr lang="en-US" dirty="0">
                          <a:effectLst/>
                          <a:latin typeface="Times New Roman" panose="02020603050405020304" pitchFamily="18" charset="0"/>
                        </a:rPr>
                      </a:br>
                      <a:endParaRPr lang="en-US" dirty="0">
                        <a:effectLst/>
                        <a:latin typeface="Times New Roman" panose="02020603050405020304" pitchFamily="18" charset="0"/>
                      </a:endParaRPr>
                    </a:p>
                  </a:txBody>
                  <a:tcPr marL="47625" marR="47625" marT="0" marB="0">
                    <a:lnL w="4763" cap="flat" cmpd="sng" algn="ctr">
                      <a:solidFill>
                        <a:srgbClr val="000000"/>
                      </a:solidFill>
                      <a:prstDash val="solid"/>
                      <a:round/>
                      <a:headEnd type="none" w="med" len="med"/>
                      <a:tailEnd type="none" w="med" len="med"/>
                    </a:lnL>
                    <a:lnR w="1905"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3173640"/>
                  </a:ext>
                </a:extLst>
              </a:tr>
            </a:tbl>
          </a:graphicData>
        </a:graphic>
      </p:graphicFrame>
      <p:sp>
        <p:nvSpPr>
          <p:cNvPr id="6" name="TextBox 5">
            <a:extLst>
              <a:ext uri="{FF2B5EF4-FFF2-40B4-BE49-F238E27FC236}">
                <a16:creationId xmlns:a16="http://schemas.microsoft.com/office/drawing/2014/main" id="{E9E8AE27-6935-8404-4804-FBEC2334FE7A}"/>
              </a:ext>
            </a:extLst>
          </p:cNvPr>
          <p:cNvSpPr txBox="1"/>
          <p:nvPr/>
        </p:nvSpPr>
        <p:spPr>
          <a:xfrm>
            <a:off x="734060" y="932999"/>
            <a:ext cx="7327392" cy="1938992"/>
          </a:xfrm>
          <a:prstGeom prst="rect">
            <a:avLst/>
          </a:prstGeom>
          <a:noFill/>
        </p:spPr>
        <p:txBody>
          <a:bodyPr wrap="square" rtlCol="0">
            <a:spAutoFit/>
          </a:bodyPr>
          <a:lstStyle/>
          <a:p>
            <a:r>
              <a:rPr lang="en-US" b="1" i="1" dirty="0"/>
              <a:t>This information will be collected via </a:t>
            </a:r>
            <a:r>
              <a:rPr lang="en-US" b="1" i="1" dirty="0" err="1"/>
              <a:t>smartsheet</a:t>
            </a:r>
            <a:r>
              <a:rPr lang="en-US" b="1" i="1" dirty="0"/>
              <a:t> when reports are submitted to the System Office (by Oct 15</a:t>
            </a:r>
            <a:r>
              <a:rPr lang="en-US" b="1" i="1" baseline="30000" dirty="0"/>
              <a:t>th</a:t>
            </a:r>
            <a:r>
              <a:rPr lang="en-US" b="1" i="1" dirty="0"/>
              <a:t>, 2025 and annually thereafter). </a:t>
            </a:r>
            <a:r>
              <a:rPr lang="en-US" dirty="0">
                <a:solidFill>
                  <a:srgbClr val="140800"/>
                </a:solidFill>
              </a:rPr>
              <a:t>Include the ACTUAL percentages at the institutional level in the “front matter” table below. For faculty workload percentages, every faculty member counts as one and the ACTUAL percentages then become the </a:t>
            </a:r>
            <a:r>
              <a:rPr lang="en-US" i="1" dirty="0">
                <a:solidFill>
                  <a:srgbClr val="140800"/>
                </a:solidFill>
              </a:rPr>
              <a:t>average of all faculty</a:t>
            </a:r>
            <a:r>
              <a:rPr lang="en-US" dirty="0">
                <a:solidFill>
                  <a:srgbClr val="140800"/>
                </a:solidFill>
              </a:rPr>
              <a:t>. </a:t>
            </a:r>
          </a:p>
          <a:p>
            <a:endParaRPr lang="en-US" sz="1200" dirty="0"/>
          </a:p>
        </p:txBody>
      </p:sp>
    </p:spTree>
    <p:extLst>
      <p:ext uri="{BB962C8B-B14F-4D97-AF65-F5344CB8AC3E}">
        <p14:creationId xmlns:p14="http://schemas.microsoft.com/office/powerpoint/2010/main" val="1773431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4FBE5-37E0-C228-9B9B-8A531888D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50DEF5-C794-7682-DCFC-1E1D315BF459}"/>
              </a:ext>
            </a:extLst>
          </p:cNvPr>
          <p:cNvSpPr>
            <a:spLocks noGrp="1"/>
          </p:cNvSpPr>
          <p:nvPr>
            <p:ph type="title"/>
          </p:nvPr>
        </p:nvSpPr>
        <p:spPr>
          <a:xfrm>
            <a:off x="108284" y="91441"/>
            <a:ext cx="8915400" cy="743415"/>
          </a:xfrm>
        </p:spPr>
        <p:txBody>
          <a:bodyPr lIns="91440" tIns="45720" rIns="91440" bIns="45720" anchor="t">
            <a:normAutofit/>
          </a:bodyPr>
          <a:lstStyle/>
          <a:p>
            <a:r>
              <a:rPr lang="en-US">
                <a:ea typeface="Calibri"/>
                <a:cs typeface="Calibri"/>
              </a:rPr>
              <a:t>Final Thoughts</a:t>
            </a:r>
          </a:p>
        </p:txBody>
      </p:sp>
      <p:sp>
        <p:nvSpPr>
          <p:cNvPr id="3" name="Content Placeholder 2">
            <a:extLst>
              <a:ext uri="{FF2B5EF4-FFF2-40B4-BE49-F238E27FC236}">
                <a16:creationId xmlns:a16="http://schemas.microsoft.com/office/drawing/2014/main" id="{07F0AE3C-6161-4D83-C81B-D3F987822501}"/>
              </a:ext>
            </a:extLst>
          </p:cNvPr>
          <p:cNvSpPr>
            <a:spLocks noGrp="1"/>
          </p:cNvSpPr>
          <p:nvPr>
            <p:ph idx="1"/>
          </p:nvPr>
        </p:nvSpPr>
        <p:spPr>
          <a:xfrm>
            <a:off x="223788" y="834890"/>
            <a:ext cx="8366146" cy="2930756"/>
          </a:xfrm>
        </p:spPr>
        <p:txBody>
          <a:bodyPr lIns="91440" tIns="45720" rIns="91440" bIns="45720" anchor="t"/>
          <a:lstStyle/>
          <a:p>
            <a:pPr>
              <a:spcBef>
                <a:spcPts val="300"/>
              </a:spcBef>
              <a:spcAft>
                <a:spcPts val="300"/>
              </a:spcAft>
            </a:pPr>
            <a:r>
              <a:rPr lang="en-US" dirty="0">
                <a:solidFill>
                  <a:schemeClr val="bg1">
                    <a:lumMod val="10000"/>
                  </a:schemeClr>
                </a:solidFill>
              </a:rPr>
              <a:t>These new processes allow for clarity and consistency between institutions, but the flexibility for institutions to have processes and procedures reflective of their missions and faculty! </a:t>
            </a:r>
            <a:endParaRPr lang="en-US" dirty="0">
              <a:solidFill>
                <a:schemeClr val="bg1">
                  <a:lumMod val="10000"/>
                </a:schemeClr>
              </a:solidFill>
              <a:cs typeface="Calibri"/>
            </a:endParaRPr>
          </a:p>
          <a:p>
            <a:pPr>
              <a:spcBef>
                <a:spcPts val="300"/>
              </a:spcBef>
              <a:spcAft>
                <a:spcPts val="300"/>
              </a:spcAft>
            </a:pPr>
            <a:r>
              <a:rPr lang="en-US" dirty="0">
                <a:solidFill>
                  <a:schemeClr val="bg1">
                    <a:lumMod val="10000"/>
                  </a:schemeClr>
                </a:solidFill>
                <a:cs typeface="Calibri"/>
              </a:rPr>
              <a:t>Remember, for tenured faculty, Faculty Annual Work Plans are the "connective tissue" between long-term work plans and post-tenure review (see </a:t>
            </a:r>
            <a:r>
              <a:rPr lang="en-US" dirty="0">
                <a:solidFill>
                  <a:schemeClr val="bg1">
                    <a:lumMod val="10000"/>
                  </a:schemeClr>
                </a:solidFill>
                <a:cs typeface="Calibri"/>
                <a:hlinkClick r:id="rId3">
                  <a:extLst>
                    <a:ext uri="{A12FA001-AC4F-418D-AE19-62706E023703}">
                      <ahyp:hlinkClr xmlns:ahyp="http://schemas.microsoft.com/office/drawing/2018/hyperlinkcolor" val="tx"/>
                    </a:ext>
                  </a:extLst>
                </a:hlinkClick>
              </a:rPr>
              <a:t>UNC Policy 400.3.3</a:t>
            </a:r>
            <a:r>
              <a:rPr lang="en-US" dirty="0">
                <a:solidFill>
                  <a:schemeClr val="bg1">
                    <a:lumMod val="10000"/>
                  </a:schemeClr>
                </a:solidFill>
                <a:cs typeface="Calibri"/>
              </a:rPr>
              <a:t> and </a:t>
            </a:r>
            <a:r>
              <a:rPr lang="en-US" dirty="0">
                <a:solidFill>
                  <a:schemeClr val="bg1">
                    <a:lumMod val="10000"/>
                  </a:schemeClr>
                </a:solidFill>
                <a:cs typeface="Calibri"/>
                <a:hlinkClick r:id="rId4">
                  <a:extLst>
                    <a:ext uri="{A12FA001-AC4F-418D-AE19-62706E023703}">
                      <ahyp:hlinkClr xmlns:ahyp="http://schemas.microsoft.com/office/drawing/2018/hyperlinkcolor" val="tx"/>
                    </a:ext>
                  </a:extLst>
                </a:hlinkClick>
              </a:rPr>
              <a:t>400.3.3.1[R]</a:t>
            </a:r>
            <a:r>
              <a:rPr lang="en-US" dirty="0">
                <a:solidFill>
                  <a:schemeClr val="bg1">
                    <a:lumMod val="10000"/>
                  </a:schemeClr>
                </a:solidFill>
                <a:cs typeface="Calibri"/>
              </a:rPr>
              <a:t>).</a:t>
            </a:r>
            <a:endParaRPr lang="en-US" dirty="0">
              <a:solidFill>
                <a:schemeClr val="bg1">
                  <a:lumMod val="10000"/>
                </a:schemeClr>
              </a:solidFill>
              <a:ea typeface="Calibri"/>
              <a:cs typeface="Calibri"/>
            </a:endParaRPr>
          </a:p>
          <a:p>
            <a:pPr>
              <a:spcBef>
                <a:spcPts val="300"/>
              </a:spcBef>
              <a:spcAft>
                <a:spcPts val="300"/>
              </a:spcAft>
            </a:pPr>
            <a:r>
              <a:rPr lang="en-US" b="1" i="1" dirty="0">
                <a:solidFill>
                  <a:srgbClr val="C00000"/>
                </a:solidFill>
                <a:cs typeface="Calibri"/>
              </a:rPr>
              <a:t>Faculty Workload reporting should showcase the excellent teaching, research/creative activity, and service happening across the 16 universities within the UNC System.</a:t>
            </a:r>
            <a:endParaRPr lang="en-US" dirty="0">
              <a:solidFill>
                <a:schemeClr val="bg1">
                  <a:lumMod val="10000"/>
                </a:schemeClr>
              </a:solidFill>
              <a:ea typeface="Calibri"/>
              <a:cs typeface="Calibri"/>
            </a:endParaRPr>
          </a:p>
          <a:p>
            <a:pPr marL="457200" lvl="1" indent="0">
              <a:spcBef>
                <a:spcPts val="300"/>
              </a:spcBef>
              <a:spcAft>
                <a:spcPts val="300"/>
              </a:spcAft>
              <a:buNone/>
            </a:pPr>
            <a:endParaRPr lang="en-US" sz="800" dirty="0">
              <a:solidFill>
                <a:schemeClr val="bg1">
                  <a:lumMod val="10000"/>
                </a:schemeClr>
              </a:solidFill>
            </a:endParaRPr>
          </a:p>
        </p:txBody>
      </p:sp>
      <p:sp>
        <p:nvSpPr>
          <p:cNvPr id="4" name="Slide Number Placeholder 3">
            <a:extLst>
              <a:ext uri="{FF2B5EF4-FFF2-40B4-BE49-F238E27FC236}">
                <a16:creationId xmlns:a16="http://schemas.microsoft.com/office/drawing/2014/main" id="{9F9A843D-B49F-6252-87C5-8BD841CC5647}"/>
              </a:ext>
            </a:extLst>
          </p:cNvPr>
          <p:cNvSpPr>
            <a:spLocks noGrp="1"/>
          </p:cNvSpPr>
          <p:nvPr>
            <p:ph type="sldNum" sz="quarter" idx="10"/>
          </p:nvPr>
        </p:nvSpPr>
        <p:spPr/>
        <p:txBody>
          <a:bodyPr/>
          <a:lstStyle/>
          <a:p>
            <a:fld id="{95FDE913-508A-8F41-B74F-DB06C609F153}" type="slidenum">
              <a:rPr lang="en-US" smtClean="0"/>
              <a:t>23</a:t>
            </a:fld>
            <a:endParaRPr lang="en-US"/>
          </a:p>
        </p:txBody>
      </p:sp>
      <p:sp>
        <p:nvSpPr>
          <p:cNvPr id="5" name="TextBox 1">
            <a:extLst>
              <a:ext uri="{FF2B5EF4-FFF2-40B4-BE49-F238E27FC236}">
                <a16:creationId xmlns:a16="http://schemas.microsoft.com/office/drawing/2014/main" id="{7152167A-73E2-6FA6-3D61-B8C13E572C45}"/>
              </a:ext>
            </a:extLst>
          </p:cNvPr>
          <p:cNvSpPr txBox="1"/>
          <p:nvPr/>
        </p:nvSpPr>
        <p:spPr>
          <a:xfrm>
            <a:off x="1194817" y="4502712"/>
            <a:ext cx="7587888" cy="22159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364044"/>
                </a:solidFill>
                <a:cs typeface="Calibri"/>
              </a:rPr>
              <a:t>For questions on this training, contact:</a:t>
            </a:r>
            <a:endParaRPr lang="en-US" sz="2400" dirty="0">
              <a:solidFill>
                <a:srgbClr val="000000"/>
              </a:solidFill>
              <a:cs typeface="Calibri"/>
            </a:endParaRPr>
          </a:p>
          <a:p>
            <a:r>
              <a:rPr lang="en-US" sz="2400" dirty="0">
                <a:solidFill>
                  <a:srgbClr val="364044"/>
                </a:solidFill>
                <a:cs typeface="Calibri"/>
              </a:rPr>
              <a:t>Dr. Michelle L. Solér</a:t>
            </a:r>
            <a:endParaRPr lang="en-US" sz="2400" dirty="0">
              <a:solidFill>
                <a:srgbClr val="000000"/>
              </a:solidFill>
              <a:cs typeface="Calibri"/>
            </a:endParaRPr>
          </a:p>
          <a:p>
            <a:r>
              <a:rPr lang="en-US" sz="2400" dirty="0">
                <a:solidFill>
                  <a:srgbClr val="364044"/>
                </a:solidFill>
                <a:cs typeface="Calibri"/>
              </a:rPr>
              <a:t>Associate Vice President for Academic and Faculty Affairs</a:t>
            </a:r>
            <a:endParaRPr lang="en-US" sz="2400" dirty="0">
              <a:solidFill>
                <a:srgbClr val="000000"/>
              </a:solidFill>
              <a:cs typeface="Calibri"/>
            </a:endParaRPr>
          </a:p>
          <a:p>
            <a:r>
              <a:rPr lang="en-US" sz="2400" dirty="0">
                <a:solidFill>
                  <a:srgbClr val="364044"/>
                </a:solidFill>
                <a:cs typeface="Calibri"/>
              </a:rPr>
              <a:t>UNC System Office, Division of Academic Affairs</a:t>
            </a:r>
            <a:endParaRPr lang="en-US" sz="2400" dirty="0">
              <a:solidFill>
                <a:srgbClr val="000000"/>
              </a:solidFill>
              <a:cs typeface="Calibri"/>
            </a:endParaRPr>
          </a:p>
          <a:p>
            <a:r>
              <a:rPr lang="en-US" sz="2400" dirty="0">
                <a:solidFill>
                  <a:srgbClr val="364044"/>
                </a:solidFill>
                <a:cs typeface="Calibri"/>
                <a:hlinkClick r:id="rId5"/>
              </a:rPr>
              <a:t>mlsoler@northcarolina.edu</a:t>
            </a:r>
            <a:endParaRPr lang="en-US" sz="2400" dirty="0">
              <a:solidFill>
                <a:srgbClr val="000000"/>
              </a:solidFill>
              <a:cs typeface="Calibri"/>
            </a:endParaRPr>
          </a:p>
          <a:p>
            <a:pPr algn="l"/>
            <a:endParaRPr lang="en-US" dirty="0">
              <a:cs typeface="Calibri"/>
            </a:endParaRPr>
          </a:p>
        </p:txBody>
      </p:sp>
    </p:spTree>
    <p:extLst>
      <p:ext uri="{BB962C8B-B14F-4D97-AF65-F5344CB8AC3E}">
        <p14:creationId xmlns:p14="http://schemas.microsoft.com/office/powerpoint/2010/main" val="1597832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708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1"/>
                </a:solidFill>
              </a:rPr>
              <a:t>Overview</a:t>
            </a:r>
          </a:p>
        </p:txBody>
      </p:sp>
      <p:sp>
        <p:nvSpPr>
          <p:cNvPr id="3" name="Content Placeholder 2"/>
          <p:cNvSpPr>
            <a:spLocks noGrp="1"/>
          </p:cNvSpPr>
          <p:nvPr>
            <p:ph idx="1"/>
          </p:nvPr>
        </p:nvSpPr>
        <p:spPr>
          <a:xfrm>
            <a:off x="457200" y="790207"/>
            <a:ext cx="8229600" cy="5774979"/>
          </a:xfrm>
        </p:spPr>
        <p:txBody>
          <a:bodyPr lIns="91440" tIns="45720" rIns="91440" bIns="45720" anchor="t"/>
          <a:lstStyle/>
          <a:p>
            <a:pPr>
              <a:spcBef>
                <a:spcPts val="600"/>
              </a:spcBef>
              <a:spcAft>
                <a:spcPts val="600"/>
              </a:spcAft>
            </a:pPr>
            <a:r>
              <a:rPr lang="en-US" dirty="0">
                <a:cs typeface="Calibri"/>
              </a:rPr>
              <a:t>Training is based upon </a:t>
            </a:r>
            <a:r>
              <a:rPr lang="en-US" dirty="0">
                <a:cs typeface="Calibri"/>
                <a:hlinkClick r:id="rId2"/>
              </a:rPr>
              <a:t>UNC Policy 400.3.4 </a:t>
            </a:r>
            <a:r>
              <a:rPr lang="en-US" dirty="0">
                <a:solidFill>
                  <a:srgbClr val="364044"/>
                </a:solidFill>
                <a:cs typeface="Calibri"/>
              </a:rPr>
              <a:t> </a:t>
            </a:r>
            <a:r>
              <a:rPr lang="en-US" dirty="0">
                <a:solidFill>
                  <a:srgbClr val="0F4876"/>
                </a:solidFill>
                <a:cs typeface="Calibri"/>
              </a:rPr>
              <a:t>, </a:t>
            </a:r>
            <a:r>
              <a:rPr lang="en-US" i="1" dirty="0">
                <a:cs typeface="Calibri"/>
              </a:rPr>
              <a:t>Policy on Faculty Workload </a:t>
            </a:r>
            <a:r>
              <a:rPr lang="en-US" dirty="0">
                <a:cs typeface="Calibri"/>
              </a:rPr>
              <a:t>and </a:t>
            </a:r>
            <a:r>
              <a:rPr lang="en-US" dirty="0">
                <a:solidFill>
                  <a:srgbClr val="0F4876"/>
                </a:solidFill>
                <a:cs typeface="Calibri"/>
                <a:hlinkClick r:id="rId3">
                  <a:extLst>
                    <a:ext uri="{A12FA001-AC4F-418D-AE19-62706E023703}">
                      <ahyp:hlinkClr xmlns:ahyp="http://schemas.microsoft.com/office/drawing/2018/hyperlinkcolor" val="tx"/>
                    </a:ext>
                  </a:extLst>
                </a:hlinkClick>
              </a:rPr>
              <a:t>400.3.4[R], </a:t>
            </a:r>
            <a:r>
              <a:rPr lang="en-US" dirty="0">
                <a:cs typeface="Calibri"/>
              </a:rPr>
              <a:t> </a:t>
            </a:r>
            <a:r>
              <a:rPr lang="en-US" i="1" dirty="0">
                <a:cs typeface="Calibri"/>
              </a:rPr>
              <a:t>Regulation on Faculty Workload.</a:t>
            </a:r>
            <a:endParaRPr lang="en-US" dirty="0">
              <a:cs typeface="Calibri"/>
            </a:endParaRPr>
          </a:p>
          <a:p>
            <a:pPr>
              <a:spcBef>
                <a:spcPts val="600"/>
              </a:spcBef>
              <a:spcAft>
                <a:spcPts val="600"/>
              </a:spcAft>
            </a:pPr>
            <a:r>
              <a:rPr lang="en-US" dirty="0"/>
              <a:t>Per policy, UNC's constituent institutions should deploy and monitor "...faculty workloads in a consistent efficient and effective manner" and that teaching "...should be the first consideration."</a:t>
            </a:r>
            <a:endParaRPr lang="en-US" dirty="0">
              <a:cs typeface="Calibri"/>
            </a:endParaRPr>
          </a:p>
          <a:p>
            <a:pPr>
              <a:spcBef>
                <a:spcPts val="600"/>
              </a:spcBef>
              <a:spcAft>
                <a:spcPts val="600"/>
              </a:spcAft>
            </a:pPr>
            <a:r>
              <a:rPr lang="en-US" dirty="0"/>
              <a:t>Both the policy and subsequent training will </a:t>
            </a:r>
            <a:r>
              <a:rPr lang="en-US" sz="2400" dirty="0"/>
              <a:t>promote well-informed participation and adherence to </a:t>
            </a:r>
            <a:r>
              <a:rPr lang="en-US" dirty="0"/>
              <a:t>consistent</a:t>
            </a:r>
            <a:r>
              <a:rPr lang="en-US" sz="2400" dirty="0"/>
              <a:t> planning and tracking </a:t>
            </a:r>
            <a:r>
              <a:rPr lang="en-US" dirty="0"/>
              <a:t>of annual</a:t>
            </a:r>
            <a:r>
              <a:rPr lang="en-US" sz="2400" dirty="0"/>
              <a:t> </a:t>
            </a:r>
            <a:r>
              <a:rPr lang="en-US" dirty="0"/>
              <a:t>workload documents </a:t>
            </a:r>
            <a:r>
              <a:rPr lang="en-US" sz="2400" dirty="0"/>
              <a:t>for all faculty </a:t>
            </a:r>
            <a:r>
              <a:rPr lang="en-US" dirty="0"/>
              <a:t>to</a:t>
            </a:r>
            <a:r>
              <a:rPr lang="en-US" sz="2400" dirty="0"/>
              <a:t> </a:t>
            </a:r>
            <a:r>
              <a:rPr lang="en-US" dirty="0"/>
              <a:t>showcase </a:t>
            </a:r>
            <a:r>
              <a:rPr lang="en-US" sz="2400" dirty="0"/>
              <a:t>their essential and valued roles across the University in teaching, research/creative activity, and service.</a:t>
            </a:r>
            <a:endParaRPr lang="en-US" sz="2400" dirty="0">
              <a:ea typeface="Calibri"/>
              <a:cs typeface="Calibri"/>
            </a:endParaRPr>
          </a:p>
          <a:p>
            <a:pPr>
              <a:spcBef>
                <a:spcPts val="600"/>
              </a:spcBef>
              <a:spcAft>
                <a:spcPts val="600"/>
              </a:spcAft>
            </a:pPr>
            <a:endParaRPr lang="en-US" i="1" dirty="0">
              <a:solidFill>
                <a:srgbClr val="C00000"/>
              </a:solidFill>
              <a:cs typeface="Calibri" panose="020F0502020204030204"/>
            </a:endParaRPr>
          </a:p>
        </p:txBody>
      </p:sp>
      <p:sp>
        <p:nvSpPr>
          <p:cNvPr id="8" name="Slide Number Placeholder 7">
            <a:extLst>
              <a:ext uri="{FF2B5EF4-FFF2-40B4-BE49-F238E27FC236}">
                <a16:creationId xmlns:a16="http://schemas.microsoft.com/office/drawing/2014/main" id="{9640ED2A-A08F-E649-B69B-27061337772E}"/>
              </a:ext>
            </a:extLst>
          </p:cNvPr>
          <p:cNvSpPr>
            <a:spLocks noGrp="1"/>
          </p:cNvSpPr>
          <p:nvPr>
            <p:ph type="sldNum" sz="quarter" idx="10"/>
          </p:nvPr>
        </p:nvSpPr>
        <p:spPr/>
        <p:txBody>
          <a:bodyPr/>
          <a:lstStyle/>
          <a:p>
            <a:fld id="{95FDE913-508A-8F41-B74F-DB06C609F153}" type="slidenum">
              <a:rPr lang="en-US" smtClean="0"/>
              <a:t>3</a:t>
            </a:fld>
            <a:endParaRPr lang="en-US"/>
          </a:p>
        </p:txBody>
      </p:sp>
    </p:spTree>
    <p:extLst>
      <p:ext uri="{BB962C8B-B14F-4D97-AF65-F5344CB8AC3E}">
        <p14:creationId xmlns:p14="http://schemas.microsoft.com/office/powerpoint/2010/main" val="1139337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37E4F-C75A-A4DE-8A7D-1F6AFF16D7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FC2E3D-7F10-45FD-C56D-9E16B789C263}"/>
              </a:ext>
            </a:extLst>
          </p:cNvPr>
          <p:cNvSpPr>
            <a:spLocks noGrp="1"/>
          </p:cNvSpPr>
          <p:nvPr>
            <p:ph type="title"/>
          </p:nvPr>
        </p:nvSpPr>
        <p:spPr/>
        <p:txBody>
          <a:bodyPr>
            <a:normAutofit/>
          </a:bodyPr>
          <a:lstStyle/>
          <a:p>
            <a:r>
              <a:rPr lang="en-US" sz="3600" dirty="0">
                <a:solidFill>
                  <a:schemeClr val="accent1"/>
                </a:solidFill>
              </a:rPr>
              <a:t>Objective and Overview (continued)</a:t>
            </a:r>
          </a:p>
        </p:txBody>
      </p:sp>
      <p:sp>
        <p:nvSpPr>
          <p:cNvPr id="3" name="Content Placeholder 2">
            <a:extLst>
              <a:ext uri="{FF2B5EF4-FFF2-40B4-BE49-F238E27FC236}">
                <a16:creationId xmlns:a16="http://schemas.microsoft.com/office/drawing/2014/main" id="{9B42806F-7E52-0A08-3933-3C808241B43D}"/>
              </a:ext>
            </a:extLst>
          </p:cNvPr>
          <p:cNvSpPr>
            <a:spLocks noGrp="1"/>
          </p:cNvSpPr>
          <p:nvPr>
            <p:ph idx="1"/>
          </p:nvPr>
        </p:nvSpPr>
        <p:spPr>
          <a:xfrm>
            <a:off x="457200" y="1037968"/>
            <a:ext cx="8229600" cy="5527218"/>
          </a:xfrm>
        </p:spPr>
        <p:txBody>
          <a:bodyPr lIns="91440" tIns="45720" rIns="91440" bIns="45720" anchor="t"/>
          <a:lstStyle/>
          <a:p>
            <a:pPr>
              <a:spcBef>
                <a:spcPts val="600"/>
              </a:spcBef>
              <a:spcAft>
                <a:spcPts val="600"/>
              </a:spcAft>
            </a:pPr>
            <a:r>
              <a:rPr lang="en-US" dirty="0">
                <a:solidFill>
                  <a:schemeClr val="bg1">
                    <a:lumMod val="10000"/>
                  </a:schemeClr>
                </a:solidFill>
              </a:rPr>
              <a:t>Training is required for institutional participants preparing and submitting faculty workload plans, and units reporting and submitting reports on faculty workload plans.</a:t>
            </a:r>
          </a:p>
          <a:p>
            <a:pPr>
              <a:spcBef>
                <a:spcPts val="600"/>
              </a:spcBef>
              <a:spcAft>
                <a:spcPts val="600"/>
              </a:spcAft>
            </a:pPr>
            <a:endParaRPr lang="en-US" sz="800" dirty="0">
              <a:solidFill>
                <a:schemeClr val="bg1">
                  <a:lumMod val="10000"/>
                </a:schemeClr>
              </a:solidFill>
              <a:cs typeface="Calibri"/>
            </a:endParaRPr>
          </a:p>
          <a:p>
            <a:pPr>
              <a:spcBef>
                <a:spcPts val="600"/>
              </a:spcBef>
              <a:spcAft>
                <a:spcPts val="600"/>
              </a:spcAft>
            </a:pPr>
            <a:r>
              <a:rPr lang="en-US" dirty="0">
                <a:cs typeface="Calibri"/>
              </a:rPr>
              <a:t>Additional guidance provided here on: </a:t>
            </a:r>
          </a:p>
          <a:p>
            <a:pPr lvl="1">
              <a:spcBef>
                <a:spcPts val="600"/>
              </a:spcBef>
              <a:spcAft>
                <a:spcPts val="600"/>
              </a:spcAft>
            </a:pPr>
            <a:r>
              <a:rPr lang="en-US" dirty="0">
                <a:solidFill>
                  <a:schemeClr val="bg1">
                    <a:lumMod val="10000"/>
                  </a:schemeClr>
                </a:solidFill>
                <a:cs typeface="Calibri"/>
              </a:rPr>
              <a:t>Definitions: Organized Course Section (OCS), Student Credit Hour (SCH),Faculty Contact Hour (FCH)</a:t>
            </a:r>
          </a:p>
          <a:p>
            <a:pPr lvl="1">
              <a:spcBef>
                <a:spcPts val="600"/>
              </a:spcBef>
              <a:spcAft>
                <a:spcPts val="600"/>
              </a:spcAft>
            </a:pPr>
            <a:r>
              <a:rPr lang="en-US" dirty="0">
                <a:solidFill>
                  <a:schemeClr val="bg1">
                    <a:lumMod val="10000"/>
                  </a:schemeClr>
                </a:solidFill>
                <a:cs typeface="Calibri"/>
              </a:rPr>
              <a:t>Workload documents</a:t>
            </a:r>
          </a:p>
          <a:p>
            <a:pPr lvl="1">
              <a:spcBef>
                <a:spcPts val="600"/>
              </a:spcBef>
              <a:spcAft>
                <a:spcPts val="600"/>
              </a:spcAft>
            </a:pPr>
            <a:r>
              <a:rPr lang="en-US" dirty="0">
                <a:solidFill>
                  <a:schemeClr val="bg1">
                    <a:lumMod val="10000"/>
                  </a:schemeClr>
                </a:solidFill>
                <a:cs typeface="Calibri"/>
              </a:rPr>
              <a:t>Reporting requirements</a:t>
            </a:r>
          </a:p>
          <a:p>
            <a:pPr lvl="1">
              <a:spcBef>
                <a:spcPts val="600"/>
              </a:spcBef>
              <a:spcAft>
                <a:spcPts val="600"/>
              </a:spcAft>
            </a:pPr>
            <a:r>
              <a:rPr lang="en-US" dirty="0">
                <a:solidFill>
                  <a:schemeClr val="bg1">
                    <a:lumMod val="10000"/>
                  </a:schemeClr>
                </a:solidFill>
                <a:cs typeface="Calibri"/>
              </a:rPr>
              <a:t>Timing</a:t>
            </a:r>
          </a:p>
          <a:p>
            <a:pPr lvl="1">
              <a:spcBef>
                <a:spcPts val="600"/>
              </a:spcBef>
              <a:spcAft>
                <a:spcPts val="600"/>
              </a:spcAft>
            </a:pPr>
            <a:r>
              <a:rPr lang="en-US" dirty="0">
                <a:solidFill>
                  <a:schemeClr val="bg1">
                    <a:lumMod val="10000"/>
                  </a:schemeClr>
                </a:solidFill>
                <a:cs typeface="Calibri"/>
              </a:rPr>
              <a:t>Reporting Template</a:t>
            </a:r>
          </a:p>
          <a:p>
            <a:pPr lvl="1">
              <a:spcBef>
                <a:spcPts val="600"/>
              </a:spcBef>
              <a:spcAft>
                <a:spcPts val="600"/>
              </a:spcAft>
            </a:pPr>
            <a:endParaRPr lang="en-US" dirty="0">
              <a:solidFill>
                <a:schemeClr val="bg1">
                  <a:lumMod val="10000"/>
                </a:schemeClr>
              </a:solidFill>
              <a:cs typeface="Calibri"/>
            </a:endParaRPr>
          </a:p>
          <a:p>
            <a:pPr>
              <a:spcBef>
                <a:spcPts val="600"/>
              </a:spcBef>
              <a:spcAft>
                <a:spcPts val="600"/>
              </a:spcAft>
            </a:pPr>
            <a:endParaRPr lang="en-US" i="1" dirty="0">
              <a:solidFill>
                <a:srgbClr val="C00000"/>
              </a:solidFill>
              <a:cs typeface="Calibri" panose="020F0502020204030204"/>
            </a:endParaRPr>
          </a:p>
        </p:txBody>
      </p:sp>
      <p:sp>
        <p:nvSpPr>
          <p:cNvPr id="8" name="Slide Number Placeholder 7">
            <a:extLst>
              <a:ext uri="{FF2B5EF4-FFF2-40B4-BE49-F238E27FC236}">
                <a16:creationId xmlns:a16="http://schemas.microsoft.com/office/drawing/2014/main" id="{EADC3DF0-B457-B3D6-9A9B-4954624932F5}"/>
              </a:ext>
            </a:extLst>
          </p:cNvPr>
          <p:cNvSpPr>
            <a:spLocks noGrp="1"/>
          </p:cNvSpPr>
          <p:nvPr>
            <p:ph type="sldNum" sz="quarter" idx="10"/>
          </p:nvPr>
        </p:nvSpPr>
        <p:spPr/>
        <p:txBody>
          <a:bodyPr/>
          <a:lstStyle/>
          <a:p>
            <a:fld id="{95FDE913-508A-8F41-B74F-DB06C609F153}" type="slidenum">
              <a:rPr lang="en-US" smtClean="0"/>
              <a:t>4</a:t>
            </a:fld>
            <a:endParaRPr lang="en-US"/>
          </a:p>
        </p:txBody>
      </p:sp>
    </p:spTree>
    <p:extLst>
      <p:ext uri="{BB962C8B-B14F-4D97-AF65-F5344CB8AC3E}">
        <p14:creationId xmlns:p14="http://schemas.microsoft.com/office/powerpoint/2010/main" val="248126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65161-802B-16C8-0F64-39D3CB240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0027FD-7CE3-861B-3A45-130DB345B9C7}"/>
              </a:ext>
            </a:extLst>
          </p:cNvPr>
          <p:cNvSpPr>
            <a:spLocks noGrp="1"/>
          </p:cNvSpPr>
          <p:nvPr>
            <p:ph type="title"/>
          </p:nvPr>
        </p:nvSpPr>
        <p:spPr/>
        <p:txBody>
          <a:bodyPr lIns="91440" tIns="45720" rIns="91440" bIns="45720" anchor="t">
            <a:normAutofit/>
          </a:bodyPr>
          <a:lstStyle/>
          <a:p>
            <a:r>
              <a:rPr lang="en-US"/>
              <a:t>Purpose</a:t>
            </a:r>
            <a:endParaRPr lang="en-US" sz="3600">
              <a:solidFill>
                <a:schemeClr val="accent1"/>
              </a:solidFill>
            </a:endParaRPr>
          </a:p>
        </p:txBody>
      </p:sp>
      <p:sp>
        <p:nvSpPr>
          <p:cNvPr id="3" name="Content Placeholder 2">
            <a:extLst>
              <a:ext uri="{FF2B5EF4-FFF2-40B4-BE49-F238E27FC236}">
                <a16:creationId xmlns:a16="http://schemas.microsoft.com/office/drawing/2014/main" id="{027E1210-2EC8-BD1D-FB0F-C896457B46BF}"/>
              </a:ext>
            </a:extLst>
          </p:cNvPr>
          <p:cNvSpPr>
            <a:spLocks noGrp="1"/>
          </p:cNvSpPr>
          <p:nvPr>
            <p:ph idx="1"/>
          </p:nvPr>
        </p:nvSpPr>
        <p:spPr>
          <a:xfrm>
            <a:off x="457200" y="1026323"/>
            <a:ext cx="7911581" cy="4956914"/>
          </a:xfrm>
        </p:spPr>
        <p:txBody>
          <a:bodyPr lIns="91440" tIns="45720" rIns="91440" bIns="45720" anchor="t"/>
          <a:lstStyle/>
          <a:p>
            <a:pPr>
              <a:spcBef>
                <a:spcPts val="1200"/>
              </a:spcBef>
              <a:spcAft>
                <a:spcPts val="1200"/>
              </a:spcAft>
            </a:pPr>
            <a:r>
              <a:rPr lang="en-US" dirty="0">
                <a:cs typeface="Calibri" panose="020F0502020204030204"/>
              </a:rPr>
              <a:t>The Faculty Workload policy and regulation provide guidance to institutions as they develop and adopt faculty workload policies and faculty workload planning procedures.</a:t>
            </a:r>
          </a:p>
          <a:p>
            <a:pPr>
              <a:spcBef>
                <a:spcPts val="1200"/>
              </a:spcBef>
              <a:spcAft>
                <a:spcPts val="1200"/>
              </a:spcAft>
            </a:pPr>
            <a:r>
              <a:rPr lang="en-US" dirty="0">
                <a:cs typeface="Calibri" panose="020F0502020204030204"/>
              </a:rPr>
              <a:t>The policy places reporting requirements on UNC System institutions and the UNC System Office.  </a:t>
            </a:r>
          </a:p>
          <a:p>
            <a:pPr>
              <a:spcBef>
                <a:spcPts val="1200"/>
              </a:spcBef>
              <a:spcAft>
                <a:spcPts val="1200"/>
              </a:spcAft>
            </a:pPr>
            <a:r>
              <a:rPr lang="en-US" dirty="0">
                <a:cs typeface="Calibri" panose="020F0502020204030204"/>
              </a:rPr>
              <a:t>This training provides further clarification on the information institutions may choose to include and specifies the information institutions must include to satisfy the intent of the policy and regulation.</a:t>
            </a:r>
            <a:endParaRPr lang="en-US" sz="2400" dirty="0">
              <a:solidFill>
                <a:schemeClr val="accent1"/>
              </a:solidFill>
              <a:cs typeface="Calibri" panose="020F0502020204030204"/>
            </a:endParaRPr>
          </a:p>
          <a:p>
            <a:endParaRPr lang="en-US" sz="1600">
              <a:solidFill>
                <a:schemeClr val="accent1"/>
              </a:solidFill>
            </a:endParaRPr>
          </a:p>
          <a:p>
            <a:pPr lvl="1"/>
            <a:endParaRPr lang="en-US" sz="1600" i="1">
              <a:solidFill>
                <a:schemeClr val="accent1"/>
              </a:solidFill>
            </a:endParaRPr>
          </a:p>
          <a:p>
            <a:endParaRPr lang="en-US" sz="2400">
              <a:solidFill>
                <a:schemeClr val="accent1"/>
              </a:solidFill>
            </a:endParaRPr>
          </a:p>
        </p:txBody>
      </p:sp>
      <p:sp>
        <p:nvSpPr>
          <p:cNvPr id="8" name="Slide Number Placeholder 7">
            <a:extLst>
              <a:ext uri="{FF2B5EF4-FFF2-40B4-BE49-F238E27FC236}">
                <a16:creationId xmlns:a16="http://schemas.microsoft.com/office/drawing/2014/main" id="{A782D890-71CF-9FAC-BE72-A3BDFAE70DB0}"/>
              </a:ext>
            </a:extLst>
          </p:cNvPr>
          <p:cNvSpPr>
            <a:spLocks noGrp="1"/>
          </p:cNvSpPr>
          <p:nvPr>
            <p:ph type="sldNum" sz="quarter" idx="10"/>
          </p:nvPr>
        </p:nvSpPr>
        <p:spPr/>
        <p:txBody>
          <a:bodyPr/>
          <a:lstStyle/>
          <a:p>
            <a:fld id="{95FDE913-508A-8F41-B74F-DB06C609F153}" type="slidenum">
              <a:rPr lang="en-US" smtClean="0"/>
              <a:t>5</a:t>
            </a:fld>
            <a:endParaRPr lang="en-US"/>
          </a:p>
        </p:txBody>
      </p:sp>
    </p:spTree>
    <p:extLst>
      <p:ext uri="{BB962C8B-B14F-4D97-AF65-F5344CB8AC3E}">
        <p14:creationId xmlns:p14="http://schemas.microsoft.com/office/powerpoint/2010/main" val="2210349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70C0E-3756-F9AE-3E9C-A9CC5E338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4C96A6-4C8B-C514-2232-CC279CB77177}"/>
              </a:ext>
            </a:extLst>
          </p:cNvPr>
          <p:cNvSpPr>
            <a:spLocks noGrp="1"/>
          </p:cNvSpPr>
          <p:nvPr>
            <p:ph type="title"/>
          </p:nvPr>
        </p:nvSpPr>
        <p:spPr/>
        <p:txBody>
          <a:bodyPr/>
          <a:lstStyle/>
          <a:p>
            <a:r>
              <a:rPr lang="en-US"/>
              <a:t>Definitions</a:t>
            </a:r>
          </a:p>
        </p:txBody>
      </p:sp>
      <p:sp>
        <p:nvSpPr>
          <p:cNvPr id="4" name="Slide Number Placeholder 3">
            <a:extLst>
              <a:ext uri="{FF2B5EF4-FFF2-40B4-BE49-F238E27FC236}">
                <a16:creationId xmlns:a16="http://schemas.microsoft.com/office/drawing/2014/main" id="{9646FC49-7D1B-A2B0-A38A-9FB670A743F9}"/>
              </a:ext>
            </a:extLst>
          </p:cNvPr>
          <p:cNvSpPr>
            <a:spLocks noGrp="1"/>
          </p:cNvSpPr>
          <p:nvPr>
            <p:ph type="sldNum" sz="quarter" idx="10"/>
          </p:nvPr>
        </p:nvSpPr>
        <p:spPr/>
        <p:txBody>
          <a:bodyPr/>
          <a:lstStyle/>
          <a:p>
            <a:fld id="{95FDE913-508A-8F41-B74F-DB06C609F153}" type="slidenum">
              <a:rPr lang="en-US" smtClean="0"/>
              <a:t>6</a:t>
            </a:fld>
            <a:endParaRPr lang="en-US"/>
          </a:p>
        </p:txBody>
      </p:sp>
      <p:sp>
        <p:nvSpPr>
          <p:cNvPr id="9" name="Content Placeholder 8">
            <a:extLst>
              <a:ext uri="{FF2B5EF4-FFF2-40B4-BE49-F238E27FC236}">
                <a16:creationId xmlns:a16="http://schemas.microsoft.com/office/drawing/2014/main" id="{8D88BF75-162D-2DDA-4E0C-0F24EB8190F0}"/>
              </a:ext>
            </a:extLst>
          </p:cNvPr>
          <p:cNvSpPr>
            <a:spLocks noGrp="1"/>
          </p:cNvSpPr>
          <p:nvPr>
            <p:ph idx="1"/>
          </p:nvPr>
        </p:nvSpPr>
        <p:spPr/>
        <p:txBody>
          <a:bodyPr lIns="91440" tIns="45720" rIns="91440" bIns="45720" anchor="t"/>
          <a:lstStyle/>
          <a:p>
            <a:pPr>
              <a:spcBef>
                <a:spcPts val="1400"/>
              </a:spcBef>
              <a:spcAft>
                <a:spcPts val="500"/>
              </a:spcAft>
            </a:pPr>
            <a:r>
              <a:rPr lang="en-US" sz="2000" b="1" dirty="0"/>
              <a:t>Academic unit</a:t>
            </a:r>
            <a:r>
              <a:rPr lang="en-US" sz="2000" dirty="0"/>
              <a:t>—academic department, professional school, or equivalent constituent unit of an institution.</a:t>
            </a:r>
            <a:endParaRPr lang="en-US" sz="2000" dirty="0">
              <a:ea typeface="Calibri"/>
              <a:cs typeface="Calibri"/>
            </a:endParaRPr>
          </a:p>
          <a:p>
            <a:pPr lvl="1">
              <a:spcBef>
                <a:spcPts val="1400"/>
              </a:spcBef>
              <a:spcAft>
                <a:spcPts val="500"/>
              </a:spcAft>
            </a:pPr>
            <a:r>
              <a:rPr lang="en-US" dirty="0">
                <a:cs typeface="Calibri"/>
              </a:rPr>
              <a:t>Example: The College of Business has (xx number) of departments. </a:t>
            </a:r>
          </a:p>
          <a:p>
            <a:pPr lvl="1">
              <a:spcBef>
                <a:spcPts val="1400"/>
              </a:spcBef>
              <a:spcAft>
                <a:spcPts val="500"/>
              </a:spcAft>
            </a:pPr>
            <a:r>
              <a:rPr lang="en-US" dirty="0">
                <a:cs typeface="Calibri"/>
              </a:rPr>
              <a:t>The College of Business and each department included in the College are all academic units.</a:t>
            </a:r>
            <a:endParaRPr lang="en-US" dirty="0"/>
          </a:p>
          <a:p>
            <a:pPr>
              <a:spcBef>
                <a:spcPts val="1400"/>
              </a:spcBef>
              <a:spcAft>
                <a:spcPts val="500"/>
              </a:spcAft>
            </a:pPr>
            <a:r>
              <a:rPr lang="en-US" sz="2000" b="1" dirty="0"/>
              <a:t>Faculty</a:t>
            </a:r>
            <a:r>
              <a:rPr lang="en-US" sz="2000" dirty="0"/>
              <a:t>—employees appointed to carry out responsibilities such as instruction, research/creative activity, service, clinical care, or extension.</a:t>
            </a:r>
            <a:endParaRPr lang="en-US" sz="2000">
              <a:ea typeface="Calibri"/>
              <a:cs typeface="Calibri"/>
            </a:endParaRPr>
          </a:p>
          <a:p>
            <a:pPr>
              <a:spcBef>
                <a:spcPts val="1400"/>
              </a:spcBef>
              <a:spcAft>
                <a:spcPts val="500"/>
              </a:spcAft>
            </a:pPr>
            <a:r>
              <a:rPr lang="en-US" sz="2000" b="1" dirty="0"/>
              <a:t>Full time equivalent</a:t>
            </a:r>
            <a:r>
              <a:rPr lang="en-US" sz="2000" dirty="0"/>
              <a:t>—a workload representing a full-time effort at a given institution in keeping with the institution's faculty workload policy.</a:t>
            </a:r>
            <a:endParaRPr lang="en-US" sz="2000">
              <a:ea typeface="Calibri"/>
              <a:cs typeface="Calibri"/>
            </a:endParaRPr>
          </a:p>
          <a:p>
            <a:pPr>
              <a:spcBef>
                <a:spcPts val="1400"/>
              </a:spcBef>
              <a:spcAft>
                <a:spcPts val="500"/>
              </a:spcAft>
            </a:pPr>
            <a:r>
              <a:rPr lang="en-US" sz="2000" b="1" dirty="0"/>
              <a:t>Routinely expected duties</a:t>
            </a:r>
            <a:r>
              <a:rPr lang="en-US" sz="2000" dirty="0"/>
              <a:t>—those responsibilities, as defined by a constituent institution and Sect III of UNC policy 400.3.4, which are ordinarily expected of faculty members.</a:t>
            </a:r>
            <a:endParaRPr lang="en-US" sz="2000" dirty="0">
              <a:ea typeface="Calibri"/>
              <a:cs typeface="Calibri"/>
            </a:endParaRPr>
          </a:p>
          <a:p>
            <a:endParaRPr lang="en-US"/>
          </a:p>
          <a:p>
            <a:endParaRPr lang="en-US"/>
          </a:p>
          <a:p>
            <a:endParaRPr lang="en-US"/>
          </a:p>
        </p:txBody>
      </p:sp>
    </p:spTree>
    <p:extLst>
      <p:ext uri="{BB962C8B-B14F-4D97-AF65-F5344CB8AC3E}">
        <p14:creationId xmlns:p14="http://schemas.microsoft.com/office/powerpoint/2010/main" val="4203076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70C0E-3756-F9AE-3E9C-A9CC5E338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4C96A6-4C8B-C514-2232-CC279CB77177}"/>
              </a:ext>
            </a:extLst>
          </p:cNvPr>
          <p:cNvSpPr>
            <a:spLocks noGrp="1"/>
          </p:cNvSpPr>
          <p:nvPr>
            <p:ph type="title"/>
          </p:nvPr>
        </p:nvSpPr>
        <p:spPr/>
        <p:txBody>
          <a:bodyPr lIns="91440" tIns="45720" rIns="91440" bIns="45720" anchor="t">
            <a:normAutofit/>
          </a:bodyPr>
          <a:lstStyle/>
          <a:p>
            <a:r>
              <a:rPr lang="en-US"/>
              <a:t>Definitions (continued)</a:t>
            </a:r>
          </a:p>
        </p:txBody>
      </p:sp>
      <p:sp>
        <p:nvSpPr>
          <p:cNvPr id="4" name="Slide Number Placeholder 3">
            <a:extLst>
              <a:ext uri="{FF2B5EF4-FFF2-40B4-BE49-F238E27FC236}">
                <a16:creationId xmlns:a16="http://schemas.microsoft.com/office/drawing/2014/main" id="{9646FC49-7D1B-A2B0-A38A-9FB670A743F9}"/>
              </a:ext>
            </a:extLst>
          </p:cNvPr>
          <p:cNvSpPr>
            <a:spLocks noGrp="1"/>
          </p:cNvSpPr>
          <p:nvPr>
            <p:ph type="sldNum" sz="quarter" idx="10"/>
          </p:nvPr>
        </p:nvSpPr>
        <p:spPr/>
        <p:txBody>
          <a:bodyPr/>
          <a:lstStyle/>
          <a:p>
            <a:fld id="{95FDE913-508A-8F41-B74F-DB06C609F153}" type="slidenum">
              <a:rPr lang="en-US" smtClean="0"/>
              <a:t>7</a:t>
            </a:fld>
            <a:endParaRPr lang="en-US"/>
          </a:p>
        </p:txBody>
      </p:sp>
      <p:sp>
        <p:nvSpPr>
          <p:cNvPr id="9" name="Content Placeholder 8">
            <a:extLst>
              <a:ext uri="{FF2B5EF4-FFF2-40B4-BE49-F238E27FC236}">
                <a16:creationId xmlns:a16="http://schemas.microsoft.com/office/drawing/2014/main" id="{8D88BF75-162D-2DDA-4E0C-0F24EB8190F0}"/>
              </a:ext>
            </a:extLst>
          </p:cNvPr>
          <p:cNvSpPr>
            <a:spLocks noGrp="1"/>
          </p:cNvSpPr>
          <p:nvPr>
            <p:ph idx="1"/>
          </p:nvPr>
        </p:nvSpPr>
        <p:spPr>
          <a:xfrm>
            <a:off x="190500" y="841008"/>
            <a:ext cx="8585200" cy="4956914"/>
          </a:xfrm>
        </p:spPr>
        <p:txBody>
          <a:bodyPr lIns="91440" tIns="45720" rIns="91440" bIns="45720" anchor="t"/>
          <a:lstStyle/>
          <a:p>
            <a:pPr>
              <a:spcBef>
                <a:spcPts val="1400"/>
              </a:spcBef>
              <a:spcAft>
                <a:spcPts val="600"/>
              </a:spcAft>
            </a:pPr>
            <a:r>
              <a:rPr lang="en-US" sz="2200" b="1" dirty="0">
                <a:latin typeface="Calibri"/>
                <a:cs typeface="Arial"/>
              </a:rPr>
              <a:t>Teaching:</a:t>
            </a:r>
            <a:r>
              <a:rPr lang="en-US" sz="2200" dirty="0">
                <a:latin typeface="Calibri"/>
                <a:cs typeface="Arial"/>
              </a:rPr>
              <a:t> Defined in </a:t>
            </a:r>
            <a:r>
              <a:rPr lang="en-US" sz="2200" dirty="0">
                <a:latin typeface="Calibri"/>
                <a:cs typeface="Arial"/>
                <a:hlinkClick r:id="rId3"/>
              </a:rPr>
              <a:t>UNC Policy Manual 400.3.1</a:t>
            </a:r>
            <a:r>
              <a:rPr lang="en-US" sz="2200" dirty="0">
                <a:latin typeface="Calibri"/>
                <a:cs typeface="Arial"/>
              </a:rPr>
              <a:t> and includes, without limitation, those activities listed in </a:t>
            </a:r>
            <a:r>
              <a:rPr lang="en-US" sz="2200" dirty="0">
                <a:latin typeface="Calibri"/>
                <a:cs typeface="Arial"/>
                <a:hlinkClick r:id="rId4"/>
              </a:rPr>
              <a:t>UNC Policy Manual 400.3.4 (III)(A)(1)</a:t>
            </a:r>
            <a:r>
              <a:rPr lang="en-US" sz="2200" dirty="0">
                <a:latin typeface="Calibri"/>
                <a:cs typeface="Arial"/>
              </a:rPr>
              <a:t>.</a:t>
            </a:r>
            <a:endParaRPr lang="en-US" sz="2200" dirty="0">
              <a:solidFill>
                <a:srgbClr val="364044"/>
              </a:solidFill>
              <a:latin typeface="Calibri"/>
              <a:ea typeface="Calibri"/>
              <a:cs typeface="Arial"/>
            </a:endParaRPr>
          </a:p>
          <a:p>
            <a:pPr>
              <a:spcBef>
                <a:spcPts val="1400"/>
              </a:spcBef>
              <a:spcAft>
                <a:spcPts val="600"/>
              </a:spcAft>
            </a:pPr>
            <a:r>
              <a:rPr lang="en-US" sz="2200" b="1" dirty="0">
                <a:latin typeface="Calibri"/>
                <a:cs typeface="Arial"/>
              </a:rPr>
              <a:t>Research / Creative Activity: </a:t>
            </a:r>
            <a:r>
              <a:rPr lang="en-US" sz="2200" dirty="0">
                <a:latin typeface="Calibri"/>
                <a:cs typeface="Arial"/>
              </a:rPr>
              <a:t>Includes, without limitation, those activities listed in </a:t>
            </a:r>
            <a:r>
              <a:rPr lang="en-US" sz="2200" dirty="0">
                <a:latin typeface="Calibri"/>
                <a:cs typeface="Arial"/>
                <a:hlinkClick r:id="rId4"/>
              </a:rPr>
              <a:t>UNC Policy Manual 400.3.4(III)(A)(2)</a:t>
            </a:r>
            <a:r>
              <a:rPr lang="en-US" sz="2200" dirty="0">
                <a:latin typeface="Calibri"/>
                <a:cs typeface="Arial"/>
              </a:rPr>
              <a:t>. </a:t>
            </a:r>
            <a:r>
              <a:rPr lang="en-US" sz="2200" i="1" dirty="0">
                <a:solidFill>
                  <a:srgbClr val="C00000"/>
                </a:solidFill>
                <a:latin typeface="Calibri"/>
                <a:cs typeface="Arial"/>
              </a:rPr>
              <a:t>Institutional workload policies shall define what constitutes research and creative activity consistent with their mission and policy.</a:t>
            </a:r>
            <a:endParaRPr lang="en-US" sz="2200" i="1">
              <a:solidFill>
                <a:srgbClr val="C00000"/>
              </a:solidFill>
              <a:latin typeface="Calibri"/>
              <a:ea typeface="Calibri"/>
              <a:cs typeface="Arial"/>
            </a:endParaRPr>
          </a:p>
          <a:p>
            <a:pPr>
              <a:spcBef>
                <a:spcPts val="1400"/>
              </a:spcBef>
              <a:spcAft>
                <a:spcPts val="600"/>
              </a:spcAft>
            </a:pPr>
            <a:r>
              <a:rPr lang="en-US" sz="2200" b="1" dirty="0">
                <a:latin typeface="Calibri"/>
                <a:cs typeface="Arial"/>
              </a:rPr>
              <a:t>Service: </a:t>
            </a:r>
            <a:r>
              <a:rPr lang="en-US" sz="2200" dirty="0">
                <a:latin typeface="Calibri"/>
                <a:cs typeface="Arial"/>
              </a:rPr>
              <a:t>Includes, without limitation, those matters found in </a:t>
            </a:r>
            <a:r>
              <a:rPr lang="en-US" sz="2200" dirty="0">
                <a:latin typeface="Calibri"/>
                <a:cs typeface="Arial"/>
                <a:hlinkClick r:id="rId4"/>
              </a:rPr>
              <a:t>UNC Policy Manual 400.3.4 (III)(A)(3)</a:t>
            </a:r>
            <a:r>
              <a:rPr lang="en-US" sz="2200" dirty="0">
                <a:latin typeface="Calibri"/>
                <a:cs typeface="Arial"/>
              </a:rPr>
              <a:t>.</a:t>
            </a:r>
            <a:r>
              <a:rPr lang="en-US" sz="2200" i="1" dirty="0">
                <a:latin typeface="Calibri"/>
                <a:cs typeface="Arial"/>
              </a:rPr>
              <a:t> </a:t>
            </a:r>
            <a:r>
              <a:rPr lang="en-US" sz="2200" i="1" dirty="0">
                <a:solidFill>
                  <a:srgbClr val="C00000"/>
                </a:solidFill>
                <a:latin typeface="Calibri"/>
                <a:cs typeface="Arial"/>
              </a:rPr>
              <a:t>Institutional workload policies shall define what constitutes service according to their mission and consistent with policy.</a:t>
            </a:r>
            <a:endParaRPr lang="en-US" sz="2200" i="1" dirty="0">
              <a:solidFill>
                <a:srgbClr val="C00000"/>
              </a:solidFill>
              <a:latin typeface="Calibri"/>
              <a:ea typeface="Calibri"/>
              <a:cs typeface="Arial"/>
            </a:endParaRPr>
          </a:p>
          <a:p>
            <a:pPr>
              <a:spcBef>
                <a:spcPts val="1400"/>
              </a:spcBef>
              <a:spcAft>
                <a:spcPts val="600"/>
              </a:spcAft>
            </a:pPr>
            <a:r>
              <a:rPr lang="en-US" sz="2200" dirty="0">
                <a:latin typeface="Calibri"/>
                <a:cs typeface="Arial"/>
              </a:rPr>
              <a:t>Clinical and Extension faculty may be noted separately but should be reported through the teaching percentage calculation.</a:t>
            </a:r>
          </a:p>
          <a:p>
            <a:endParaRPr lang="en-US" sz="2200">
              <a:latin typeface="Arial"/>
              <a:cs typeface="Arial"/>
            </a:endParaRPr>
          </a:p>
          <a:p>
            <a:endParaRPr lang="en-US"/>
          </a:p>
          <a:p>
            <a:endParaRPr lang="en-US"/>
          </a:p>
          <a:p>
            <a:endParaRPr lang="en-US">
              <a:cs typeface="Calibri" panose="020F0502020204030204"/>
            </a:endParaRPr>
          </a:p>
        </p:txBody>
      </p:sp>
    </p:spTree>
    <p:extLst>
      <p:ext uri="{BB962C8B-B14F-4D97-AF65-F5344CB8AC3E}">
        <p14:creationId xmlns:p14="http://schemas.microsoft.com/office/powerpoint/2010/main" val="3449861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0BD1C-A77F-AA2F-4C5F-8FE2C03E22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984E2F-4E11-6A97-00C8-F36A58C98461}"/>
              </a:ext>
            </a:extLst>
          </p:cNvPr>
          <p:cNvSpPr>
            <a:spLocks noGrp="1"/>
          </p:cNvSpPr>
          <p:nvPr>
            <p:ph type="title"/>
          </p:nvPr>
        </p:nvSpPr>
        <p:spPr/>
        <p:txBody>
          <a:bodyPr lIns="91440" tIns="45720" rIns="91440" bIns="45720" anchor="t">
            <a:normAutofit/>
          </a:bodyPr>
          <a:lstStyle/>
          <a:p>
            <a:r>
              <a:rPr lang="en-US" dirty="0"/>
              <a:t>Definitions ( New SPG 2025)</a:t>
            </a:r>
          </a:p>
        </p:txBody>
      </p:sp>
      <p:sp>
        <p:nvSpPr>
          <p:cNvPr id="4" name="Slide Number Placeholder 3">
            <a:extLst>
              <a:ext uri="{FF2B5EF4-FFF2-40B4-BE49-F238E27FC236}">
                <a16:creationId xmlns:a16="http://schemas.microsoft.com/office/drawing/2014/main" id="{CD948474-025B-66D7-2C79-9186E7BE575D}"/>
              </a:ext>
            </a:extLst>
          </p:cNvPr>
          <p:cNvSpPr>
            <a:spLocks noGrp="1"/>
          </p:cNvSpPr>
          <p:nvPr>
            <p:ph type="sldNum" sz="quarter" idx="10"/>
          </p:nvPr>
        </p:nvSpPr>
        <p:spPr/>
        <p:txBody>
          <a:bodyPr/>
          <a:lstStyle/>
          <a:p>
            <a:fld id="{95FDE913-508A-8F41-B74F-DB06C609F153}" type="slidenum">
              <a:rPr lang="en-US" smtClean="0"/>
              <a:t>8</a:t>
            </a:fld>
            <a:endParaRPr lang="en-US"/>
          </a:p>
        </p:txBody>
      </p:sp>
      <p:sp>
        <p:nvSpPr>
          <p:cNvPr id="9" name="Content Placeholder 8">
            <a:extLst>
              <a:ext uri="{FF2B5EF4-FFF2-40B4-BE49-F238E27FC236}">
                <a16:creationId xmlns:a16="http://schemas.microsoft.com/office/drawing/2014/main" id="{7FE22F8E-D6BA-3843-09FB-DBDCF240617A}"/>
              </a:ext>
            </a:extLst>
          </p:cNvPr>
          <p:cNvSpPr>
            <a:spLocks noGrp="1"/>
          </p:cNvSpPr>
          <p:nvPr>
            <p:ph idx="1"/>
          </p:nvPr>
        </p:nvSpPr>
        <p:spPr>
          <a:xfrm>
            <a:off x="190500" y="841008"/>
            <a:ext cx="8585200" cy="4956914"/>
          </a:xfrm>
        </p:spPr>
        <p:txBody>
          <a:bodyPr lIns="91440" tIns="45720" rIns="91440" bIns="45720" anchor="t"/>
          <a:lstStyle/>
          <a:p>
            <a:r>
              <a:rPr lang="en-US" b="1" dirty="0"/>
              <a:t>Organized course section</a:t>
            </a:r>
            <a:r>
              <a:rPr lang="en-US" dirty="0"/>
              <a:t>: A course developed and taught by an instructor, published on the registrar’s schedule, with at least one student enrolled. </a:t>
            </a:r>
          </a:p>
          <a:p>
            <a:r>
              <a:rPr lang="en-US" b="1" dirty="0"/>
              <a:t>Student credit hour</a:t>
            </a:r>
            <a:r>
              <a:rPr lang="en-US" dirty="0"/>
              <a:t>: The credit hours assigned to an organized course section, </a:t>
            </a:r>
            <a:r>
              <a:rPr lang="en-US" i="1" dirty="0"/>
              <a:t>multiplied by the number of students who receive a </a:t>
            </a:r>
            <a:r>
              <a:rPr lang="en-US" i="1" dirty="0" err="1"/>
              <a:t>transcripted</a:t>
            </a:r>
            <a:r>
              <a:rPr lang="en-US" i="1" dirty="0"/>
              <a:t> designation </a:t>
            </a:r>
            <a:r>
              <a:rPr lang="en-US" dirty="0"/>
              <a:t>for the course. </a:t>
            </a:r>
          </a:p>
          <a:p>
            <a:r>
              <a:rPr lang="en-US" b="1" dirty="0"/>
              <a:t>Faculty contact hour</a:t>
            </a:r>
            <a:r>
              <a:rPr lang="en-US" dirty="0"/>
              <a:t>: The instructional time an instructor spends teaching students per term in an organized course section as the instructor(s) assigned to the organized course section. For asynchronous courses use instruction time or instructional equivalency. </a:t>
            </a:r>
          </a:p>
          <a:p>
            <a:pPr>
              <a:spcBef>
                <a:spcPts val="1400"/>
              </a:spcBef>
              <a:spcAft>
                <a:spcPts val="600"/>
              </a:spcAft>
            </a:pPr>
            <a:endParaRPr lang="en-US" sz="2200" dirty="0">
              <a:latin typeface="Calibri"/>
              <a:cs typeface="Arial"/>
            </a:endParaRPr>
          </a:p>
          <a:p>
            <a:endParaRPr lang="en-US" sz="2200" dirty="0">
              <a:latin typeface="Arial"/>
              <a:cs typeface="Arial"/>
            </a:endParaRPr>
          </a:p>
          <a:p>
            <a:endParaRPr lang="en-US" dirty="0"/>
          </a:p>
          <a:p>
            <a:endParaRPr lang="en-US" dirty="0"/>
          </a:p>
          <a:p>
            <a:endParaRPr lang="en-US" dirty="0">
              <a:cs typeface="Calibri" panose="020F0502020204030204"/>
            </a:endParaRPr>
          </a:p>
        </p:txBody>
      </p:sp>
    </p:spTree>
    <p:extLst>
      <p:ext uri="{BB962C8B-B14F-4D97-AF65-F5344CB8AC3E}">
        <p14:creationId xmlns:p14="http://schemas.microsoft.com/office/powerpoint/2010/main" val="118585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70C0E-3756-F9AE-3E9C-A9CC5E338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4C96A6-4C8B-C514-2232-CC279CB77177}"/>
              </a:ext>
            </a:extLst>
          </p:cNvPr>
          <p:cNvSpPr>
            <a:spLocks noGrp="1"/>
          </p:cNvSpPr>
          <p:nvPr>
            <p:ph type="title"/>
          </p:nvPr>
        </p:nvSpPr>
        <p:spPr/>
        <p:txBody>
          <a:bodyPr lIns="91440" tIns="45720" rIns="91440" bIns="45720" anchor="t">
            <a:normAutofit/>
          </a:bodyPr>
          <a:lstStyle/>
          <a:p>
            <a:r>
              <a:rPr lang="en-US"/>
              <a:t>Faculty Workload: Significant dates </a:t>
            </a:r>
            <a:endParaRPr lang="en-US">
              <a:cs typeface="Calibri"/>
            </a:endParaRPr>
          </a:p>
        </p:txBody>
      </p:sp>
      <p:sp>
        <p:nvSpPr>
          <p:cNvPr id="4" name="Slide Number Placeholder 3">
            <a:extLst>
              <a:ext uri="{FF2B5EF4-FFF2-40B4-BE49-F238E27FC236}">
                <a16:creationId xmlns:a16="http://schemas.microsoft.com/office/drawing/2014/main" id="{9646FC49-7D1B-A2B0-A38A-9FB670A743F9}"/>
              </a:ext>
            </a:extLst>
          </p:cNvPr>
          <p:cNvSpPr>
            <a:spLocks noGrp="1"/>
          </p:cNvSpPr>
          <p:nvPr>
            <p:ph type="sldNum" sz="quarter" idx="10"/>
          </p:nvPr>
        </p:nvSpPr>
        <p:spPr/>
        <p:txBody>
          <a:bodyPr/>
          <a:lstStyle/>
          <a:p>
            <a:fld id="{95FDE913-508A-8F41-B74F-DB06C609F153}" type="slidenum">
              <a:rPr lang="en-US" smtClean="0"/>
              <a:t>9</a:t>
            </a:fld>
            <a:endParaRPr lang="en-US"/>
          </a:p>
        </p:txBody>
      </p:sp>
      <p:sp>
        <p:nvSpPr>
          <p:cNvPr id="9" name="Content Placeholder 8">
            <a:extLst>
              <a:ext uri="{FF2B5EF4-FFF2-40B4-BE49-F238E27FC236}">
                <a16:creationId xmlns:a16="http://schemas.microsoft.com/office/drawing/2014/main" id="{8D88BF75-162D-2DDA-4E0C-0F24EB8190F0}"/>
              </a:ext>
            </a:extLst>
          </p:cNvPr>
          <p:cNvSpPr>
            <a:spLocks noGrp="1"/>
          </p:cNvSpPr>
          <p:nvPr>
            <p:ph idx="1"/>
          </p:nvPr>
        </p:nvSpPr>
        <p:spPr>
          <a:xfrm>
            <a:off x="254000" y="602152"/>
            <a:ext cx="8636000" cy="5501610"/>
          </a:xfrm>
        </p:spPr>
        <p:txBody>
          <a:bodyPr lIns="91440" tIns="45720" rIns="91440" bIns="45720" anchor="t"/>
          <a:lstStyle/>
          <a:p>
            <a:pPr marL="400050" lvl="1" indent="0" algn="ctr">
              <a:spcBef>
                <a:spcPts val="600"/>
              </a:spcBef>
              <a:spcAft>
                <a:spcPts val="600"/>
              </a:spcAft>
              <a:buNone/>
            </a:pPr>
            <a:r>
              <a:rPr lang="en-US" sz="2800" b="1" u="sng" dirty="0">
                <a:solidFill>
                  <a:srgbClr val="C00000"/>
                </a:solidFill>
                <a:latin typeface="Calibri"/>
                <a:ea typeface="Calibri" panose="020F0502020204030204"/>
                <a:cs typeface="Arial"/>
              </a:rPr>
              <a:t>Implementation</a:t>
            </a:r>
          </a:p>
          <a:p>
            <a:pPr marL="857250" lvl="1" indent="-457200">
              <a:spcBef>
                <a:spcPts val="600"/>
              </a:spcBef>
              <a:spcAft>
                <a:spcPts val="800"/>
              </a:spcAft>
              <a:buFont typeface="Arial"/>
              <a:buChar char="•"/>
            </a:pPr>
            <a:r>
              <a:rPr lang="en-US" sz="2400" dirty="0">
                <a:latin typeface="Calibri"/>
                <a:ea typeface="Calibri" panose="020F0502020204030204"/>
                <a:cs typeface="Arial"/>
              </a:rPr>
              <a:t>By June 30, 2024: </a:t>
            </a:r>
          </a:p>
          <a:p>
            <a:pPr marL="1257300" lvl="2">
              <a:spcBef>
                <a:spcPts val="300"/>
              </a:spcBef>
              <a:buFont typeface="Wingdings"/>
              <a:buChar char="§"/>
            </a:pPr>
            <a:r>
              <a:rPr lang="en-US" sz="2200" dirty="0">
                <a:latin typeface="Calibri"/>
                <a:ea typeface="Calibri" panose="020F0502020204030204"/>
                <a:cs typeface="Arial"/>
              </a:rPr>
              <a:t>Institutional policies are approved by Boards of Trustees.</a:t>
            </a:r>
          </a:p>
          <a:p>
            <a:pPr marL="1257300" lvl="2">
              <a:spcBef>
                <a:spcPts val="300"/>
              </a:spcBef>
              <a:buFont typeface="Wingdings"/>
              <a:buChar char="§"/>
            </a:pPr>
            <a:r>
              <a:rPr lang="en-US" sz="2200" dirty="0">
                <a:latin typeface="Calibri"/>
                <a:ea typeface="Calibri" panose="020F0502020204030204"/>
                <a:cs typeface="Arial"/>
              </a:rPr>
              <a:t>All policies should be publicly available on institutional websites.</a:t>
            </a:r>
            <a:endParaRPr lang="en-US" dirty="0">
              <a:cs typeface="Calibri" panose="020F0502020204030204"/>
            </a:endParaRPr>
          </a:p>
          <a:p>
            <a:pPr marL="857250" lvl="1" indent="-457200">
              <a:spcBef>
                <a:spcPts val="600"/>
              </a:spcBef>
              <a:spcAft>
                <a:spcPts val="800"/>
              </a:spcAft>
              <a:buFont typeface="Arial"/>
              <a:buChar char="•"/>
            </a:pPr>
            <a:r>
              <a:rPr lang="en-US" sz="2400" dirty="0">
                <a:latin typeface="Calibri"/>
                <a:ea typeface="Calibri" panose="020F0502020204030204"/>
                <a:cs typeface="Arial"/>
              </a:rPr>
              <a:t>Janua</a:t>
            </a:r>
            <a:r>
              <a:rPr lang="en-US" sz="2400" dirty="0">
                <a:solidFill>
                  <a:schemeClr val="bg1">
                    <a:lumMod val="10000"/>
                  </a:schemeClr>
                </a:solidFill>
                <a:latin typeface="Calibri"/>
                <a:ea typeface="Calibri" panose="020F0502020204030204"/>
                <a:cs typeface="Arial"/>
              </a:rPr>
              <a:t>ry 1, 2025: </a:t>
            </a:r>
            <a:r>
              <a:rPr lang="en-US" sz="2200" dirty="0">
                <a:solidFill>
                  <a:schemeClr val="bg1">
                    <a:lumMod val="10000"/>
                  </a:schemeClr>
                </a:solidFill>
                <a:latin typeface="Calibri"/>
                <a:ea typeface="Calibri" panose="020F0502020204030204"/>
                <a:cs typeface="Arial"/>
              </a:rPr>
              <a:t>Each full-time faculty who is required to have a workload plan shall have an approved workload plan in place. </a:t>
            </a:r>
            <a:endParaRPr lang="en-US" sz="2200">
              <a:solidFill>
                <a:schemeClr val="bg1">
                  <a:lumMod val="10000"/>
                </a:schemeClr>
              </a:solidFill>
              <a:latin typeface="Calibri"/>
              <a:ea typeface="Calibri" panose="020F0502020204030204"/>
              <a:cs typeface="Calibri"/>
            </a:endParaRPr>
          </a:p>
          <a:p>
            <a:pPr marL="857250" lvl="1" indent="-457200">
              <a:spcBef>
                <a:spcPts val="800"/>
              </a:spcBef>
              <a:spcAft>
                <a:spcPts val="800"/>
              </a:spcAft>
              <a:buFont typeface="Arial"/>
              <a:buChar char="•"/>
            </a:pPr>
            <a:r>
              <a:rPr lang="en-US" sz="2400" dirty="0">
                <a:solidFill>
                  <a:schemeClr val="bg1">
                    <a:lumMod val="10000"/>
                  </a:schemeClr>
                </a:solidFill>
                <a:latin typeface="Calibri"/>
                <a:cs typeface="Arial"/>
              </a:rPr>
              <a:t>January</a:t>
            </a:r>
            <a:r>
              <a:rPr lang="en-US" sz="2400" dirty="0">
                <a:solidFill>
                  <a:schemeClr val="bg1">
                    <a:lumMod val="10000"/>
                  </a:schemeClr>
                </a:solidFill>
                <a:latin typeface="Calibri"/>
                <a:ea typeface="Calibri" panose="020F0502020204030204"/>
                <a:cs typeface="Arial"/>
              </a:rPr>
              <a:t> 29-30, 2025: The System Office will report to the Board of Governors on implementation progress and annually thereafter.</a:t>
            </a:r>
          </a:p>
          <a:p>
            <a:pPr marL="857250" lvl="1" indent="-457200">
              <a:spcBef>
                <a:spcPts val="800"/>
              </a:spcBef>
              <a:spcAft>
                <a:spcPts val="800"/>
              </a:spcAft>
              <a:buFont typeface="Arial"/>
              <a:buChar char="•"/>
            </a:pPr>
            <a:r>
              <a:rPr lang="en-US" sz="2400" dirty="0">
                <a:solidFill>
                  <a:srgbClr val="364044"/>
                </a:solidFill>
                <a:ea typeface="+mn-lt"/>
                <a:cs typeface="+mn-lt"/>
              </a:rPr>
              <a:t>By September 30, 2025: Institutional Boards of Trustees approve annual faculty workload reports, </a:t>
            </a:r>
            <a:r>
              <a:rPr lang="en-US" sz="2400" b="1" dirty="0">
                <a:solidFill>
                  <a:srgbClr val="364044"/>
                </a:solidFill>
                <a:ea typeface="+mn-lt"/>
                <a:cs typeface="+mn-lt"/>
              </a:rPr>
              <a:t>and annually thereafter.</a:t>
            </a:r>
            <a:endParaRPr lang="en-US" sz="2400" dirty="0">
              <a:solidFill>
                <a:schemeClr val="bg1">
                  <a:lumMod val="10000"/>
                </a:schemeClr>
              </a:solidFill>
              <a:cs typeface="Arial"/>
            </a:endParaRPr>
          </a:p>
          <a:p>
            <a:pPr marL="1257300" lvl="2" indent="-457200">
              <a:spcBef>
                <a:spcPts val="800"/>
              </a:spcBef>
              <a:spcAft>
                <a:spcPts val="800"/>
              </a:spcAft>
              <a:buFont typeface="Wingdings"/>
              <a:buChar char="§"/>
            </a:pPr>
            <a:endParaRPr lang="en-US" sz="2200" dirty="0">
              <a:solidFill>
                <a:schemeClr val="bg1">
                  <a:lumMod val="10000"/>
                </a:schemeClr>
              </a:solidFill>
              <a:cs typeface="Arial"/>
            </a:endParaRPr>
          </a:p>
        </p:txBody>
      </p:sp>
    </p:spTree>
    <p:extLst>
      <p:ext uri="{BB962C8B-B14F-4D97-AF65-F5344CB8AC3E}">
        <p14:creationId xmlns:p14="http://schemas.microsoft.com/office/powerpoint/2010/main" val="2838259314"/>
      </p:ext>
    </p:extLst>
  </p:cSld>
  <p:clrMapOvr>
    <a:masterClrMapping/>
  </p:clrMapOvr>
</p:sld>
</file>

<file path=ppt/theme/theme1.xml><?xml version="1.0" encoding="utf-8"?>
<a:theme xmlns:a="http://schemas.openxmlformats.org/drawingml/2006/main" name="UNCGA General Presentation Template (WHITE)">
  <a:themeElements>
    <a:clrScheme name="Custom 1">
      <a:dk1>
        <a:srgbClr val="BC1F51"/>
      </a:dk1>
      <a:lt1>
        <a:srgbClr val="DAE1D4"/>
      </a:lt1>
      <a:dk2>
        <a:srgbClr val="0E4875"/>
      </a:dk2>
      <a:lt2>
        <a:srgbClr val="F0F3F4"/>
      </a:lt2>
      <a:accent1>
        <a:srgbClr val="364044"/>
      </a:accent1>
      <a:accent2>
        <a:srgbClr val="FEC324"/>
      </a:accent2>
      <a:accent3>
        <a:srgbClr val="338E3A"/>
      </a:accent3>
      <a:accent4>
        <a:srgbClr val="00B6DF"/>
      </a:accent4>
      <a:accent5>
        <a:srgbClr val="EA8B2D"/>
      </a:accent5>
      <a:accent6>
        <a:srgbClr val="AE5893"/>
      </a:accent6>
      <a:hlink>
        <a:srgbClr val="8BA2A5"/>
      </a:hlink>
      <a:folHlink>
        <a:srgbClr val="3F423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spAutoFit/>
      </a:bodyPr>
      <a:lstStyle>
        <a:defPPr algn="r">
          <a:defRPr sz="1200" smtClean="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5744DF3-F65B-AF47-B29D-194929B9558A}" vid="{D59C03B8-97ED-984F-B6F2-EF22B9EAE8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C9E32722EA4C489A63FBF6BE6A3446" ma:contentTypeVersion="4" ma:contentTypeDescription="Create a new document." ma:contentTypeScope="" ma:versionID="174b87b7537a6ece9def9202be4849c6">
  <xsd:schema xmlns:xsd="http://www.w3.org/2001/XMLSchema" xmlns:xs="http://www.w3.org/2001/XMLSchema" xmlns:p="http://schemas.microsoft.com/office/2006/metadata/properties" xmlns:ns2="4bfb35c3-e2f4-4b0b-bb10-43f557d729e7" targetNamespace="http://schemas.microsoft.com/office/2006/metadata/properties" ma:root="true" ma:fieldsID="e966d1987a768872e4e2f19458b62f02" ns2:_="">
    <xsd:import namespace="4bfb35c3-e2f4-4b0b-bb10-43f557d729e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fb35c3-e2f4-4b0b-bb10-43f557d72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051D21-8560-4D12-985C-BE38E5AA09AF}">
  <ds:schemaRefs>
    <ds:schemaRef ds:uri="http://schemas.microsoft.com/sharepoint/v3/contenttype/forms"/>
  </ds:schemaRefs>
</ds:datastoreItem>
</file>

<file path=customXml/itemProps2.xml><?xml version="1.0" encoding="utf-8"?>
<ds:datastoreItem xmlns:ds="http://schemas.openxmlformats.org/officeDocument/2006/customXml" ds:itemID="{D560CE5D-F16C-4570-9DA3-F3332ED92EC6}">
  <ds:schemaRefs>
    <ds:schemaRef ds:uri="4bfb35c3-e2f4-4b0b-bb10-43f557d729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5B74B9-2C95-48BE-891F-8E3791A4B47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UNCS-PresentationTemplate-Blue</Template>
  <TotalTime>28041</TotalTime>
  <Words>2335</Words>
  <Application>Microsoft Macintosh PowerPoint</Application>
  <PresentationFormat>On-screen Show (4:3)</PresentationFormat>
  <Paragraphs>230</Paragraphs>
  <Slides>24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Courier New</vt:lpstr>
      <vt:lpstr>Times New Roman</vt:lpstr>
      <vt:lpstr>Wingdings</vt:lpstr>
      <vt:lpstr>UNCGA General Presentation Template (WHITE)</vt:lpstr>
      <vt:lpstr>Implementing and Reporting Faculty Workload Plans for  UNC Institutions </vt:lpstr>
      <vt:lpstr>Training Overview</vt:lpstr>
      <vt:lpstr>Overview</vt:lpstr>
      <vt:lpstr>Objective and Overview (continued)</vt:lpstr>
      <vt:lpstr>Purpose</vt:lpstr>
      <vt:lpstr>Definitions</vt:lpstr>
      <vt:lpstr>Definitions (continued)</vt:lpstr>
      <vt:lpstr>Definitions ( New SPG 2025)</vt:lpstr>
      <vt:lpstr>Faculty Workload: Significant dates </vt:lpstr>
      <vt:lpstr>Faculty Workload: Significant dates </vt:lpstr>
      <vt:lpstr>Faculty Workload: (NEW SPG 2025)</vt:lpstr>
      <vt:lpstr>Best practices for Institutional Policies</vt:lpstr>
      <vt:lpstr>Faculty Workload Reporting: Academic Unit </vt:lpstr>
      <vt:lpstr>Faculty Workload Reporting: Academic Units </vt:lpstr>
      <vt:lpstr>faculty workload reporting: institution</vt:lpstr>
      <vt:lpstr>Faculty Workload Reporting: Academic Units </vt:lpstr>
      <vt:lpstr>Faculty Workload Academic Unit Reporting</vt:lpstr>
      <vt:lpstr>Faculty Workload Reporting: The "Do Nots"</vt:lpstr>
      <vt:lpstr>Instructions for Submitting Final Report</vt:lpstr>
      <vt:lpstr>Template for annual report ( New SUM 2025)</vt:lpstr>
      <vt:lpstr>Template for annual report (New SUM 2025)</vt:lpstr>
      <vt:lpstr>Template for annual report (New SUM 2025)</vt:lpstr>
      <vt:lpstr>Final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Michelle L. Soler</cp:lastModifiedBy>
  <cp:revision>324</cp:revision>
  <dcterms:created xsi:type="dcterms:W3CDTF">2016-03-31T15:07:28Z</dcterms:created>
  <dcterms:modified xsi:type="dcterms:W3CDTF">2025-08-01T14:17:21Z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0x01010067C9E32722EA4C489A63FBF6BE6A3446</vt:lpwstr>
  </property>
</Properties>
</file>