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6" r:id="rId3"/>
    <p:sldId id="262" r:id="rId4"/>
    <p:sldId id="261" r:id="rId5"/>
    <p:sldId id="265" r:id="rId6"/>
    <p:sldId id="263" r:id="rId7"/>
    <p:sldId id="264" r:id="rId8"/>
    <p:sldId id="257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93E25B-5897-4515-BB59-CFCDC448747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C36EF7-6A1A-4B5E-B342-A05CAA668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6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Over 200 Army MOSs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Over 100 Navy enlisted rates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Air Force – over 150 career fields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Marines – over 300 MOSs in 35 fields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Coast Guard – over 20 occupations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6EF7-6A1A-4B5E-B342-A05CAA668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1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C6D1-A790-4DA8-9E80-144EB2060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65303-334F-45D3-916B-74DC7F386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EDA8D-A315-4BBA-B274-0B2239FF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00E4-B0B4-4B47-9490-C56263B9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08C8-72E4-442A-9E0C-8652B72A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1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664F-915C-466A-86FC-AB27F6EA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DFD72-A632-4CD9-994A-F820D46E0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E0DD-A542-4494-9877-184A5D2B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0D42-C64B-4BE8-88E4-6CEBDDAE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F886-C3B3-40AD-8C27-BCB4F880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F7D6C-EAF4-4F9A-81CC-022430B8D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3B9C5-61B4-4B2E-A555-F63133A53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E1C25-9076-47A0-BDB9-8B0E04BA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614E5-E86D-4AD0-B838-FDEF296F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F1943-697F-49FA-A5F5-B51A2C0E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4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296D-9313-4CAF-A3C1-6D7898FC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7B4A-3F41-485A-A317-F82DD2237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D4F5E-F1D2-4151-82DD-B602B29A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3BA3F-8476-4D9A-93FD-FB71B2A7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2A7A-2811-4632-9630-05CE461D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CBF9-8530-484A-8D33-A099FC3A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6399D-5E2C-4129-A795-EB4FE2DC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CD8B9-5616-49C4-89EA-E631D021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F97F7-9CAC-4508-9486-01E18589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0F5C1-2211-42C2-9324-F48E0738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2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353E-FE6E-4B59-AB74-65F0B38E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CDA60-0AF8-4C1F-B322-CB4FDAE15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88C51-48C4-42F6-8E68-638614D94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2B17E-6875-48C1-8AB2-9A4D7610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0F03F-B40A-462F-BEBE-E7D85E50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36FC1-A68B-48CA-9F3F-64939743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5EDE-17DA-454F-9F75-9D3B46D4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27D60-DB89-4ECD-89F0-D95AFF2DA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69810-BC2C-4401-AC58-A384F6E60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E4709-5A65-4F9D-A932-2E8CA0E6A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A1758-11D2-4C34-B523-FDCF530C3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ADD99-CA15-497C-A79B-8EAEB728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A2F39-8C23-494B-899A-66D8E5E6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E4D54-FD79-4FA1-B6B4-4ACDF82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2C86-AF2C-45FC-B146-30E8184F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B8C88-1D17-4D29-AC77-B11CD492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5E810-303D-492B-B6D8-C78FA921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C81CE-1CAC-476E-8A79-5E9B4B9B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5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DA4EB-5419-4B1B-A5D1-46E1310D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F68CD-A55F-4CCF-BF82-6358308C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3CD44-6EF4-4D02-889A-5C7EEC02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9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2695-A148-4BBF-A019-B51149E5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6CD0-C4E0-4B78-A027-A7C07E39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B5BF8-6FEB-4E10-AEAF-534D3E17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7701B-E310-4F26-A6D0-92774E7E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6C6A9-8ED8-4930-BDD2-B1195116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01F58-EE7A-42BF-8B88-AA05BF9D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25DB-C058-4D8E-8D48-9F06F234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8FFA7-9346-4EC4-B436-A5C7C5B8C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8B650-9F65-4B21-9523-FC05D2165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90489-9CBA-42DB-BA1C-7E129056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E42CA-FCED-4A54-A31C-EDC5DB1C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93CA3-FBF3-4C9E-A82D-901960FF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22650-CEF8-4B8A-96AC-37E9F47A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75480-96FF-4E7E-BB80-711DBF27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C050-B75F-441A-80A9-46FC2A4AC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A9B32-9531-4732-A456-FA74A595E37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31095-790F-4BF4-8170-33453EA57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76333-016F-4379-BAAF-BD79FE98D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BAD8F-BA6B-4046-9B6A-B4D38C3E0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isual_of_USA_Flag_stars_and_stripes_FJM88NL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arbittas@nccommunitycolleges.edu" TargetMode="Externa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36192&amp;picture=american-fla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36192&amp;picture=american-fla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36192&amp;picture=american-fla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isual_of_USA_Flag_stars_and_stripes_FJM88NL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arbittas@nccommunitycolleges.edu" TargetMode="Externa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F1AD9-B392-420E-9435-6BBD9E22B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5746" y="805733"/>
            <a:ext cx="9267621" cy="5246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34646-49C5-4A90-8262-E178A91DDC2F}"/>
              </a:ext>
            </a:extLst>
          </p:cNvPr>
          <p:cNvSpPr txBox="1"/>
          <p:nvPr/>
        </p:nvSpPr>
        <p:spPr>
          <a:xfrm>
            <a:off x="0" y="6505041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Visual_of_USA_Flag_stars_and_stripes_FJM88NL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1C313-B533-455D-949E-604644965147}"/>
              </a:ext>
            </a:extLst>
          </p:cNvPr>
          <p:cNvSpPr txBox="1"/>
          <p:nvPr/>
        </p:nvSpPr>
        <p:spPr>
          <a:xfrm>
            <a:off x="7806519" y="5961941"/>
            <a:ext cx="414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Susan Barbitta</a:t>
            </a:r>
          </a:p>
          <a:p>
            <a:pPr algn="r"/>
            <a:r>
              <a:rPr lang="en-US" sz="2000" dirty="0">
                <a:hlinkClick r:id="rId5"/>
              </a:rPr>
              <a:t>barbittas@nccommunitycolleges.edu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20DB-EA2B-4E87-9A0A-43B680C6FF71}"/>
              </a:ext>
            </a:extLst>
          </p:cNvPr>
          <p:cNvSpPr txBox="1"/>
          <p:nvPr/>
        </p:nvSpPr>
        <p:spPr>
          <a:xfrm>
            <a:off x="119270" y="6242484"/>
            <a:ext cx="164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10-2018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08B0C-AE8D-4D80-BF09-37810F15096A}"/>
              </a:ext>
            </a:extLst>
          </p:cNvPr>
          <p:cNvSpPr txBox="1"/>
          <p:nvPr/>
        </p:nvSpPr>
        <p:spPr>
          <a:xfrm>
            <a:off x="1077381" y="-74695"/>
            <a:ext cx="1101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Military – Credit for Prior Learning</a:t>
            </a:r>
          </a:p>
        </p:txBody>
      </p:sp>
    </p:spTree>
    <p:extLst>
      <p:ext uri="{BB962C8B-B14F-4D97-AF65-F5344CB8AC3E}">
        <p14:creationId xmlns:p14="http://schemas.microsoft.com/office/powerpoint/2010/main" val="53367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F2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EB0C556E-3DC6-4919-ADA1-7304D26E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0" b="2946"/>
          <a:stretch/>
        </p:blipFill>
        <p:spPr>
          <a:xfrm>
            <a:off x="5181599" y="125146"/>
            <a:ext cx="2649595" cy="177856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0F63A52-F830-4F3B-B5CF-CF4EB906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737" y="38074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U.S. Military Personnel</a:t>
            </a:r>
            <a:br>
              <a:rPr lang="en-US" b="1" dirty="0"/>
            </a:br>
            <a:r>
              <a:rPr lang="en-US" dirty="0"/>
              <a:t>Active Duty: 1,296,900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/>
              <a:t>National Guard: 448,700</a:t>
            </a:r>
            <a:br>
              <a:rPr lang="en-US" dirty="0"/>
            </a:br>
            <a:r>
              <a:rPr lang="en-US" dirty="0"/>
              <a:t>Selected Reserve: 364,500</a:t>
            </a:r>
            <a:br>
              <a:rPr lang="en-US" dirty="0"/>
            </a:br>
            <a:r>
              <a:rPr lang="en-US" dirty="0"/>
              <a:t>TOTAL: 2,110,100</a:t>
            </a:r>
          </a:p>
        </p:txBody>
      </p:sp>
    </p:spTree>
    <p:extLst>
      <p:ext uri="{BB962C8B-B14F-4D97-AF65-F5344CB8AC3E}">
        <p14:creationId xmlns:p14="http://schemas.microsoft.com/office/powerpoint/2010/main" val="79637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76B125-5F26-4B67-9940-E4A56F14C0F3}"/>
              </a:ext>
            </a:extLst>
          </p:cNvPr>
          <p:cNvSpPr txBox="1"/>
          <p:nvPr/>
        </p:nvSpPr>
        <p:spPr>
          <a:xfrm>
            <a:off x="4736286" y="5402826"/>
            <a:ext cx="271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1,296,000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8B1BB-A190-46E9-8BF5-D9C4676E73CC}"/>
              </a:ext>
            </a:extLst>
          </p:cNvPr>
          <p:cNvSpPr txBox="1"/>
          <p:nvPr/>
        </p:nvSpPr>
        <p:spPr>
          <a:xfrm>
            <a:off x="3474444" y="-84407"/>
            <a:ext cx="6380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Active Duty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0C8C2F-57D8-4B65-A2E5-82B0A5E5E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8212">
            <a:off x="144320" y="845721"/>
            <a:ext cx="3460282" cy="22817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7C319C-48AA-458A-A16F-4BBFE949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4512">
            <a:off x="7940572" y="4296556"/>
            <a:ext cx="3901502" cy="21921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607AA1-D551-443D-948E-EBAC8CF70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5143">
            <a:off x="8476030" y="978466"/>
            <a:ext cx="3564055" cy="2371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2EA8AB-BDD8-44A3-9810-66006F120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93" y="1584733"/>
            <a:ext cx="5307663" cy="3541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D5856C-077C-4DD9-AE48-5BB92AE7F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17978">
            <a:off x="63593" y="4465458"/>
            <a:ext cx="4029337" cy="23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7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76B125-5F26-4B67-9940-E4A56F14C0F3}"/>
              </a:ext>
            </a:extLst>
          </p:cNvPr>
          <p:cNvSpPr txBox="1"/>
          <p:nvPr/>
        </p:nvSpPr>
        <p:spPr>
          <a:xfrm>
            <a:off x="349927" y="5908639"/>
            <a:ext cx="193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97141-7422-438D-98D1-B590D969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95" y="1569945"/>
            <a:ext cx="4549087" cy="2206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C5A59-7F36-4B7E-98C9-1FF13CE47259}"/>
              </a:ext>
            </a:extLst>
          </p:cNvPr>
          <p:cNvSpPr txBox="1"/>
          <p:nvPr/>
        </p:nvSpPr>
        <p:spPr>
          <a:xfrm>
            <a:off x="1107313" y="3864762"/>
            <a:ext cx="235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448,700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61D61-19F3-4DAF-B82B-D065CA586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253" y="2644190"/>
            <a:ext cx="1950448" cy="1950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7A1F15-E2CE-4441-85FD-4799464E7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963" y="534561"/>
            <a:ext cx="1854064" cy="1854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F9DBC-D6BF-45DF-A3D9-F14A96B0A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216" y="2303478"/>
            <a:ext cx="2071744" cy="2071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76CDD-9251-451A-AAD2-7B553BDB2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7862" y="3559290"/>
            <a:ext cx="1854064" cy="1854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15618-A914-4701-8879-6A547C209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8551" y="1281527"/>
            <a:ext cx="1854064" cy="1854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08F062-C701-471F-98C2-853FE9861F3C}"/>
              </a:ext>
            </a:extLst>
          </p:cNvPr>
          <p:cNvSpPr txBox="1"/>
          <p:nvPr/>
        </p:nvSpPr>
        <p:spPr>
          <a:xfrm>
            <a:off x="7406790" y="4582357"/>
            <a:ext cx="245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364,500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BD3F8-8E3C-470D-AD40-4D5CF0647286}"/>
              </a:ext>
            </a:extLst>
          </p:cNvPr>
          <p:cNvSpPr txBox="1"/>
          <p:nvPr/>
        </p:nvSpPr>
        <p:spPr>
          <a:xfrm>
            <a:off x="3039035" y="5969985"/>
            <a:ext cx="662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Total: 2,110,100</a:t>
            </a:r>
            <a:r>
              <a:rPr lang="en-US" sz="2000" dirty="0"/>
              <a:t> (end of 2017)</a:t>
            </a:r>
          </a:p>
        </p:txBody>
      </p:sp>
    </p:spTree>
    <p:extLst>
      <p:ext uri="{BB962C8B-B14F-4D97-AF65-F5344CB8AC3E}">
        <p14:creationId xmlns:p14="http://schemas.microsoft.com/office/powerpoint/2010/main" val="120643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EB0C556E-3DC6-4919-ADA1-7304D26E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0" b="2946"/>
          <a:stretch/>
        </p:blipFill>
        <p:spPr>
          <a:xfrm>
            <a:off x="4133242" y="354061"/>
            <a:ext cx="2649595" cy="1778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08CEC-8A0E-4D01-8B29-1D2853A7053D}"/>
              </a:ext>
            </a:extLst>
          </p:cNvPr>
          <p:cNvSpPr txBox="1"/>
          <p:nvPr/>
        </p:nvSpPr>
        <p:spPr>
          <a:xfrm>
            <a:off x="1037679" y="2567669"/>
            <a:ext cx="101166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Faculty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American Council on Education (ACE)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SACSCOC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Joint Services Transcript (JST)</a:t>
            </a:r>
          </a:p>
        </p:txBody>
      </p:sp>
    </p:spTree>
    <p:extLst>
      <p:ext uri="{BB962C8B-B14F-4D97-AF65-F5344CB8AC3E}">
        <p14:creationId xmlns:p14="http://schemas.microsoft.com/office/powerpoint/2010/main" val="403936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D5B26-13C6-436C-B0AF-263337A16D1A}"/>
              </a:ext>
            </a:extLst>
          </p:cNvPr>
          <p:cNvSpPr txBox="1"/>
          <p:nvPr/>
        </p:nvSpPr>
        <p:spPr>
          <a:xfrm>
            <a:off x="143812" y="53098"/>
            <a:ext cx="5181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NURSING</a:t>
            </a:r>
          </a:p>
          <a:p>
            <a:r>
              <a:rPr lang="en-US" sz="2800" dirty="0"/>
              <a:t>AUTOMOTIVE</a:t>
            </a:r>
          </a:p>
          <a:p>
            <a:r>
              <a:rPr lang="en-US" sz="2800" dirty="0"/>
              <a:t>AVIATION</a:t>
            </a:r>
          </a:p>
          <a:p>
            <a:r>
              <a:rPr lang="en-US" sz="2800" dirty="0"/>
              <a:t>RAD TECH</a:t>
            </a:r>
          </a:p>
          <a:p>
            <a:r>
              <a:rPr lang="en-US" sz="2800" dirty="0"/>
              <a:t>SURGICAL TECH</a:t>
            </a:r>
          </a:p>
          <a:p>
            <a:r>
              <a:rPr lang="en-US" sz="2800" dirty="0"/>
              <a:t>DENTAL</a:t>
            </a:r>
          </a:p>
          <a:p>
            <a:r>
              <a:rPr lang="en-US" sz="2800" dirty="0"/>
              <a:t>SUPPLY CHAIN MANAGEMENT</a:t>
            </a:r>
          </a:p>
          <a:p>
            <a:r>
              <a:rPr lang="en-US" sz="2800" dirty="0"/>
              <a:t>CONSTRUCTION</a:t>
            </a:r>
          </a:p>
          <a:p>
            <a:r>
              <a:rPr lang="en-US" sz="2800" dirty="0"/>
              <a:t>BUSINESS</a:t>
            </a:r>
          </a:p>
          <a:p>
            <a:r>
              <a:rPr lang="en-US" sz="2800" dirty="0"/>
              <a:t>COMPUTER SCIENCE &amp; IT</a:t>
            </a:r>
          </a:p>
          <a:p>
            <a:r>
              <a:rPr lang="en-US" sz="2800" dirty="0"/>
              <a:t>FOREIGN LANGUAGE</a:t>
            </a:r>
          </a:p>
          <a:p>
            <a:r>
              <a:rPr lang="en-US" sz="2800" dirty="0"/>
              <a:t>CRIMINOLOGY &amp; CJ</a:t>
            </a:r>
          </a:p>
          <a:p>
            <a:r>
              <a:rPr lang="en-US" sz="2800" dirty="0"/>
              <a:t>EMS/EMT</a:t>
            </a:r>
          </a:p>
          <a:p>
            <a:r>
              <a:rPr lang="en-US" sz="2800" dirty="0"/>
              <a:t>COMMUNICATIONS &amp; ENGLISH</a:t>
            </a:r>
          </a:p>
          <a:p>
            <a:r>
              <a:rPr lang="en-US" sz="2800" dirty="0"/>
              <a:t>HUMANITIES</a:t>
            </a:r>
          </a:p>
          <a:p>
            <a:r>
              <a:rPr lang="en-US" sz="2800" dirty="0"/>
              <a:t>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37725-D849-4416-8FF6-FDC69385DA85}"/>
              </a:ext>
            </a:extLst>
          </p:cNvPr>
          <p:cNvSpPr txBox="1"/>
          <p:nvPr/>
        </p:nvSpPr>
        <p:spPr>
          <a:xfrm>
            <a:off x="6019412" y="3426277"/>
            <a:ext cx="59989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Over 100 skill levels and courses evaluated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Faculty members have recommended the awarding of approximately 4,000 semester credit hours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28FBA-62B6-4A53-A19D-FAECE74C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12" y="0"/>
            <a:ext cx="4558367" cy="30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EB0C556E-3DC6-4919-ADA1-7304D26E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0" b="2946"/>
          <a:stretch/>
        </p:blipFill>
        <p:spPr>
          <a:xfrm>
            <a:off x="3325221" y="67012"/>
            <a:ext cx="4513478" cy="30297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9551E4-AC85-4D7C-B6DF-8A983B27B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12" y="163446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/>
              <a:t>       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36FFE-2583-4FAB-B262-2D7512C9628D}"/>
              </a:ext>
            </a:extLst>
          </p:cNvPr>
          <p:cNvSpPr txBox="1"/>
          <p:nvPr/>
        </p:nvSpPr>
        <p:spPr>
          <a:xfrm>
            <a:off x="726084" y="3761275"/>
            <a:ext cx="10844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Joint UNC &amp; Community College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Consistent </a:t>
            </a:r>
            <a:r>
              <a:rPr lang="en-US" sz="4800" dirty="0" err="1"/>
              <a:t>transcripting</a:t>
            </a: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Additional Faculty Panel Evaluations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4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F1AD9-B392-420E-9435-6BBD9E22B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2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934646-49C5-4A90-8262-E178A91DDC2F}"/>
              </a:ext>
            </a:extLst>
          </p:cNvPr>
          <p:cNvSpPr txBox="1"/>
          <p:nvPr/>
        </p:nvSpPr>
        <p:spPr>
          <a:xfrm>
            <a:off x="0" y="6505041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Visual_of_USA_Flag_stars_and_stripes_FJM88NL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1C313-B533-455D-949E-604644965147}"/>
              </a:ext>
            </a:extLst>
          </p:cNvPr>
          <p:cNvSpPr txBox="1"/>
          <p:nvPr/>
        </p:nvSpPr>
        <p:spPr>
          <a:xfrm>
            <a:off x="4638262" y="5703875"/>
            <a:ext cx="6453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Susan Barbitta</a:t>
            </a:r>
          </a:p>
          <a:p>
            <a:r>
              <a:rPr lang="en-US" sz="3200" dirty="0">
                <a:hlinkClick r:id="rId5"/>
              </a:rPr>
              <a:t>barbittas@nccommunitycolleges.edu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720DB-EA2B-4E87-9A0A-43B680C6FF71}"/>
              </a:ext>
            </a:extLst>
          </p:cNvPr>
          <p:cNvSpPr txBox="1"/>
          <p:nvPr/>
        </p:nvSpPr>
        <p:spPr>
          <a:xfrm>
            <a:off x="119270" y="6242484"/>
            <a:ext cx="164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10-2018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174</Words>
  <Application>Microsoft Office PowerPoint</Application>
  <PresentationFormat>Widescreen</PresentationFormat>
  <Paragraphs>49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U.S. Military Personnel Active Duty: 1,296,900 National Guard: 448,700 Selected Reserve: 364,500 TOTAL: 2,110,100</vt:lpstr>
      <vt:lpstr>PowerPoint Presentation</vt:lpstr>
      <vt:lpstr>PowerPoint Presentation</vt:lpstr>
      <vt:lpstr>PowerPoint Presentation</vt:lpstr>
      <vt:lpstr>PowerPoint Presentation</vt:lpstr>
      <vt:lpstr>      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Barbitta</dc:creator>
  <cp:lastModifiedBy>Susan Barbitta</cp:lastModifiedBy>
  <cp:revision>24</cp:revision>
  <cp:lastPrinted>2018-10-07T15:38:35Z</cp:lastPrinted>
  <dcterms:created xsi:type="dcterms:W3CDTF">2018-09-30T22:39:53Z</dcterms:created>
  <dcterms:modified xsi:type="dcterms:W3CDTF">2018-10-09T00:59:51Z</dcterms:modified>
</cp:coreProperties>
</file>