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2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Ex3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Ex4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ppt/charts/chart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Ex5.xml" ContentType="application/vnd.ms-office.chartex+xml"/>
  <Override PartName="/ppt/charts/style12.xml" ContentType="application/vnd.ms-office.chartstyle+xml"/>
  <Override PartName="/ppt/charts/colors12.xml" ContentType="application/vnd.ms-office.chartcolorstyle+xml"/>
  <Override PartName="/ppt/charts/chart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Ex6.xml" ContentType="application/vnd.ms-office.chartex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9" r:id="rId4"/>
    <p:sldId id="282" r:id="rId5"/>
    <p:sldId id="302" r:id="rId6"/>
    <p:sldId id="295" r:id="rId7"/>
    <p:sldId id="294" r:id="rId8"/>
    <p:sldId id="276" r:id="rId9"/>
    <p:sldId id="304" r:id="rId10"/>
    <p:sldId id="293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53B"/>
    <a:srgbClr val="173A67"/>
    <a:srgbClr val="003768"/>
    <a:srgbClr val="B398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2.xml.rels><?xml version="1.0" encoding="UTF-8" standalone="yes"?>
<Relationships xmlns="http://schemas.openxmlformats.org/package/2006/relationships"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Ex3.xml.rels><?xml version="1.0" encoding="UTF-8" standalone="yes"?>
<Relationships xmlns="http://schemas.openxmlformats.org/package/2006/relationships"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6.xlsx"/></Relationships>
</file>

<file path=ppt/charts/_rels/chartEx5.xml.rels><?xml version="1.0" encoding="UTF-8" standalone="yes"?>
<Relationships xmlns="http://schemas.openxmlformats.org/package/2006/relationships"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Ex6.xml.rels><?xml version="1.0" encoding="UTF-8" standalone="yes"?>
<Relationships xmlns="http://schemas.openxmlformats.org/package/2006/relationships"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0.22</c:v>
                </c:pt>
                <c:pt idx="1">
                  <c:v>0.24</c:v>
                </c:pt>
                <c:pt idx="2">
                  <c:v>0.25</c:v>
                </c:pt>
                <c:pt idx="3">
                  <c:v>0.26</c:v>
                </c:pt>
                <c:pt idx="4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2-4520-931C-0A103CB6551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0.09</c:v>
                </c:pt>
                <c:pt idx="1">
                  <c:v>0.11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12-4520-931C-0A103CB6551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0.67</c:v>
                </c:pt>
                <c:pt idx="1">
                  <c:v>0.63</c:v>
                </c:pt>
                <c:pt idx="2">
                  <c:v>0.64</c:v>
                </c:pt>
                <c:pt idx="3">
                  <c:v>0.62</c:v>
                </c:pt>
                <c:pt idx="4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12-4520-931C-0A103CB6551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0.02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12-4520-931C-0A103CB65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29028392"/>
        <c:axId val="371604984"/>
      </c:barChart>
      <c:catAx>
        <c:axId val="52902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604984"/>
        <c:crosses val="autoZero"/>
        <c:auto val="1"/>
        <c:lblAlgn val="ctr"/>
        <c:lblOffset val="100"/>
        <c:noMultiLvlLbl val="0"/>
      </c:catAx>
      <c:valAx>
        <c:axId val="371604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2902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3500">
      <a:solidFill>
        <a:schemeClr val="bg1"/>
      </a:solidFill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FE-47D4-9680-6F905D2C6E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E-47D4-9680-6F905D2C6E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FE-47D4-9680-6F905D2C6E7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E5AF192-2E81-4A6B-A344-5B8B8ECF1652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B484B7A2-9BDB-4265-A835-B4DB176EAC07}" type="VALUE">
                      <a:rPr lang="en-US" sz="2000"/>
                      <a:pPr/>
                      <a:t>[VALUE]</a:t>
                    </a:fld>
                    <a:endParaRPr lang="en-US" baseline="0" dirty="0"/>
                  </a:p>
                  <a:p>
                    <a:fld id="{A20972FD-1227-4284-827D-2C1E123DBAD6}" type="PERCENTAGE">
                      <a:rPr lang="en-US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FE-47D4-9680-6F905D2C6E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C44F659-C377-4796-B4D9-2929ABB567B8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E4C3B4EF-65E0-4A10-A53B-D3540A7600D8}" type="VALUE">
                      <a:rPr lang="en-US" sz="2000"/>
                      <a:pPr/>
                      <a:t>[VALUE]</a:t>
                    </a:fld>
                    <a:endParaRPr lang="en-US" baseline="0" dirty="0"/>
                  </a:p>
                  <a:p>
                    <a:fld id="{0F8770AD-17C0-4139-85F0-6D9840D78360}" type="PERCENTAGE">
                      <a:rPr lang="en-US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FE-47D4-9680-6F905D2C6E70}"/>
                </c:ext>
              </c:extLst>
            </c:dLbl>
            <c:dLbl>
              <c:idx val="2"/>
              <c:layout>
                <c:manualLayout>
                  <c:x val="0.22703945315260146"/>
                  <c:y val="0.21658209312705107"/>
                </c:manualLayout>
              </c:layout>
              <c:tx>
                <c:rich>
                  <a:bodyPr/>
                  <a:lstStyle/>
                  <a:p>
                    <a:fld id="{D42C91B9-34A4-4BA9-9CAD-49D214E194F8}" type="CATEGORYNAME">
                      <a:rPr lang="en-US"/>
                      <a:pPr/>
                      <a:t>[CATEGORY NAME]</a:t>
                    </a:fld>
                    <a:endParaRPr lang="en-US" baseline="0" dirty="0"/>
                  </a:p>
                  <a:p>
                    <a:fld id="{E92CDD0E-9B91-41AF-9B1D-A79192E412BE}" type="VALUE">
                      <a:rPr lang="en-US" sz="2000"/>
                      <a:pPr/>
                      <a:t>[VALUE]</a:t>
                    </a:fld>
                    <a:endParaRPr lang="en-US" baseline="0" dirty="0"/>
                  </a:p>
                  <a:p>
                    <a:fld id="{9D6EBEDB-C665-4E43-AF6D-20C5A67EA006}" type="PERCENTAGE">
                      <a:rPr lang="en-US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FFE-47D4-9680-6F905D2C6E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Online</c:v>
                </c:pt>
                <c:pt idx="1">
                  <c:v>Mix</c:v>
                </c:pt>
                <c:pt idx="2">
                  <c:v>Online Only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107570</c:v>
                </c:pt>
                <c:pt idx="1">
                  <c:v>67077</c:v>
                </c:pt>
                <c:pt idx="2">
                  <c:v>49904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E-47D4-9680-6F905D2C6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Full-Time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4F-46FD-989A-B43D0A065D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4F-46FD-989A-B43D0A065D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4F-46FD-989A-B43D0A065DD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1B762C3-ED36-445A-91E9-324A29DA21B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D41FBA29-6174-4111-901C-323FDA9F7802}" type="VALUE">
                      <a:rPr lang="en-US" sz="18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70625747-A1B3-46E7-A794-B79C2048B8B7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4F-46FD-989A-B43D0A065DD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B85932D-E983-46DB-BFF7-E76F899B67F8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C41936C-86CA-4B9C-A833-90B2E805767D}" type="VALUE">
                      <a:rPr lang="en-US" sz="18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1D846A20-1319-477E-9B09-AA8F47B871FC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4F-46FD-989A-B43D0A065DD1}"/>
                </c:ext>
              </c:extLst>
            </c:dLbl>
            <c:dLbl>
              <c:idx val="2"/>
              <c:layout>
                <c:manualLayout>
                  <c:x val="0.24290961893652183"/>
                  <c:y val="0.141987045653384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33F821-6615-4A64-A17D-B6C6A9762E92}" type="CATEGORYNAME">
                      <a:rPr lang="en-US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A693FC98-E3B2-4CB9-8DB1-C6ADDCBD624D}" type="VALUE">
                      <a:rPr lang="en-US" sz="1800" baseline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aseline="0" dirty="0"/>
                      <a:t>
</a:t>
                    </a:r>
                    <a:fld id="{1881CD50-D65A-4BB7-BDC1-69CDE79DADC5}" type="PERCENTAGE">
                      <a:rPr lang="en-US" baseline="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871901428988036"/>
                      <c:h val="0.341682573769187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4F-46FD-989A-B43D0A065D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Online</c:v>
                </c:pt>
                <c:pt idx="1">
                  <c:v>Mix</c:v>
                </c:pt>
                <c:pt idx="2">
                  <c:v>Online Only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38159</c:v>
                </c:pt>
                <c:pt idx="1">
                  <c:v>41855</c:v>
                </c:pt>
                <c:pt idx="2">
                  <c:v>11915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4F-46FD-989A-B43D0A065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Part-Time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09-49BD-AF07-4998F21B34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09-49BD-AF07-4998F21B34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09-49BD-AF07-4998F21B346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F025402-CA9E-4F1A-9224-D6E8C07A97A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27BBDBA0-3C83-4CBE-A4BE-DB23F1CDD305}" type="VALUE">
                      <a:rPr lang="en-US" sz="18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E17ABFF5-3CF6-4244-AC0D-2781BC0CD35A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09-49BD-AF07-4998F21B34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DB2B6F8-0F84-439F-8FBA-51000CAC4BE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84E5BE6F-4DAB-48DD-8546-B72F686CE8DE}" type="VALUE">
                      <a:rPr lang="en-US" sz="18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093F75AB-AC09-4731-92F8-67A0072C2F4A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09-49BD-AF07-4998F21B34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2390823-71DD-4B04-A395-05FD22663B3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156A5A3B-6A04-4A4A-BDA4-4B4B47227807}" type="VALUE">
                      <a:rPr lang="en-US" sz="1800" baseline="0"/>
                      <a:pPr/>
                      <a:t>[VALUE]</a:t>
                    </a:fld>
                    <a:r>
                      <a:rPr lang="en-US" baseline="0" dirty="0"/>
                      <a:t>
</a:t>
                    </a:r>
                    <a:fld id="{A5CF7633-4F32-410C-9E1F-CD595C13897D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09-49BD-AF07-4998F21B34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Online</c:v>
                </c:pt>
                <c:pt idx="1">
                  <c:v>Mix</c:v>
                </c:pt>
                <c:pt idx="2">
                  <c:v>Online Only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69411</c:v>
                </c:pt>
                <c:pt idx="1">
                  <c:v>25222</c:v>
                </c:pt>
                <c:pt idx="2">
                  <c:v>37989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09-49BD-AF07-4998F21B3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284916C-07C3-40E4-AE18-F9F30B8C68C0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0A239D0F-1F42-404E-BAE6-04352D51DE8E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6855A0-21CE-4D7F-9B87-5940FFFAEAC6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CB129209-A138-4D15-9AEB-FFB64F490FAA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E6185A-2B28-4216-B003-7DA0B71B1D73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DF8B7AEE-E152-4833-92E6-E9C900C96ACD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1D0-46BC-9C97-7DFE41F45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Full-Time</c:v>
                </c:pt>
                <c:pt idx="1">
                  <c:v>Part-Time</c:v>
                </c:pt>
                <c:pt idx="2">
                  <c:v>Total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815026</c:v>
                </c:pt>
                <c:pt idx="1">
                  <c:v>464997</c:v>
                </c:pt>
                <c:pt idx="2">
                  <c:v>1280023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Sheet1!$B$9:$D$9</c15:f>
                <c15:dlblRangeCache>
                  <c:ptCount val="3"/>
                  <c:pt idx="0">
                    <c:v>59%</c:v>
                  </c:pt>
                  <c:pt idx="1">
                    <c:v>54%</c:v>
                  </c:pt>
                  <c:pt idx="2">
                    <c:v>57%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1D0-46BC-9C97-7DFE41F4553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AF266A3-491D-4502-952D-E5FC04C24AE0}" type="CELLRANGE">
                      <a:rPr lang="en-US" sz="2400"/>
                      <a:pPr/>
                      <a:t>[CELLRANGE]</a:t>
                    </a:fld>
                    <a:endParaRPr lang="en-US" baseline="0" dirty="0"/>
                  </a:p>
                  <a:p>
                    <a:fld id="{025F8E9A-C2B6-451D-9D64-D856622A929D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C573244-B74E-498B-9D87-A853E3461BBC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7E186387-A627-43FE-A639-6FB4EE39F1B9}" type="VALUE">
                      <a:rPr lang="en-US" sz="1800" b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C14F639-9ED1-4BD2-BDF4-D160688E112B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DFBEB8B7-1B8E-4699-96F9-98DD68989909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1D0-46BC-9C97-7DFE41F45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Full-Time</c:v>
                </c:pt>
                <c:pt idx="1">
                  <c:v>Part-Time</c:v>
                </c:pt>
                <c:pt idx="2">
                  <c:v>Total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132713</c:v>
                </c:pt>
                <c:pt idx="1">
                  <c:v>88746</c:v>
                </c:pt>
                <c:pt idx="2">
                  <c:v>221459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Sheet1!$B$10:$D$10</c15:f>
                <c15:dlblRangeCache>
                  <c:ptCount val="3"/>
                  <c:pt idx="0">
                    <c:v>10%</c:v>
                  </c:pt>
                  <c:pt idx="1">
                    <c:v>10%</c:v>
                  </c:pt>
                  <c:pt idx="2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1D0-46BC-9C97-7DFE41F4553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/>
            </a:solidFill>
            <a:ln w="381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9BFD9DC-57A3-4922-924B-51EE5D975DF0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65F9557C-5A45-4871-80EC-57E688755BD1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F8B8163-4E52-4FF0-B6BB-24F044C84117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2BEAC278-79A9-4573-88CF-9950D953237C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EDBD4CA-F30A-4054-B82B-6C410DF4BEA2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0585E280-82E0-4594-B459-9D4ACE285635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1D0-46BC-9C97-7DFE41F45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Full-Time</c:v>
                </c:pt>
                <c:pt idx="1">
                  <c:v>Part-Time</c:v>
                </c:pt>
                <c:pt idx="2">
                  <c:v>Total</c:v>
                </c:pt>
              </c:strCache>
            </c:strRef>
          </c:cat>
          <c:val>
            <c:numRef>
              <c:f>Sheet1!$B$4:$D$4</c:f>
              <c:numCache>
                <c:formatCode>#,##0</c:formatCode>
                <c:ptCount val="3"/>
                <c:pt idx="0">
                  <c:v>417571</c:v>
                </c:pt>
                <c:pt idx="1">
                  <c:v>299425</c:v>
                </c:pt>
                <c:pt idx="2">
                  <c:v>716996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Sheet1!$B$11:$D$11</c15:f>
                <c15:dlblRangeCache>
                  <c:ptCount val="3"/>
                  <c:pt idx="0">
                    <c:v>30%</c:v>
                  </c:pt>
                  <c:pt idx="1">
                    <c:v>35%</c:v>
                  </c:pt>
                  <c:pt idx="2">
                    <c:v>32%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D1D0-46BC-9C97-7DFE41F4553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Full-Time</c:v>
                </c:pt>
                <c:pt idx="1">
                  <c:v>Part-Time</c:v>
                </c:pt>
                <c:pt idx="2">
                  <c:v>Total</c:v>
                </c:pt>
              </c:strCache>
            </c:strRef>
          </c:cat>
          <c:val>
            <c:numRef>
              <c:f>Sheet1!$B$5:$D$5</c:f>
              <c:numCache>
                <c:formatCode>#,##0</c:formatCode>
                <c:ptCount val="3"/>
                <c:pt idx="0">
                  <c:v>8342</c:v>
                </c:pt>
                <c:pt idx="1">
                  <c:v>5397</c:v>
                </c:pt>
                <c:pt idx="2">
                  <c:v>13739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D0-46BC-9C97-7DFE41F45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11163800"/>
        <c:axId val="611158224"/>
      </c:barChart>
      <c:catAx>
        <c:axId val="611163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58224"/>
        <c:crosses val="autoZero"/>
        <c:auto val="1"/>
        <c:lblAlgn val="ctr"/>
        <c:lblOffset val="100"/>
        <c:noMultiLvlLbl val="0"/>
      </c:catAx>
      <c:valAx>
        <c:axId val="6111582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1116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3500"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C2CDDC4-E9C6-4AB9-8B9C-093DF6FFD04A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404861CE-FE7E-461E-AED0-9A06405FD6B5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6313BE-A7BA-4FD2-997F-F368415BD04B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93F943F9-E977-4865-A071-EFC4D5E979EF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C0EC848-8B38-4319-A5A0-AE9283437D5F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3DB9F375-5A8F-4106-8150-1C51F8787944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D1D0-46BC-9C97-7DFE41F4553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B380DF-BE6A-4683-A1D8-C77FE2A0E850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6DB1F6B8-4625-4EDA-B689-8C658087BFA6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C8B-4302-9167-4494C0EAD6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4D497CF-C682-4C69-8BDD-BA6A216C33C3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ED11AFA3-0D2A-44E0-B5E6-C6241EFB9A3A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C8B-4302-9167-4494C0EAD6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6ED9852-87F6-42AF-AD4F-6209DD45953D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8511BCB7-E8CA-4295-A6D0-C7357F999054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D27-454F-ACC9-6D4134C5F5D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29187D4-E3CC-4EF9-989D-5AB3C5EFE091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30AF66C9-90C2-4153-8685-ACD3727B58D5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FD27-454F-ACC9-6D4134C5F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50+</c:v>
                </c:pt>
                <c:pt idx="1">
                  <c:v>30-49</c:v>
                </c:pt>
                <c:pt idx="2">
                  <c:v>23-29</c:v>
                </c:pt>
                <c:pt idx="3">
                  <c:v>20-22</c:v>
                </c:pt>
                <c:pt idx="4">
                  <c:v>18-19</c:v>
                </c:pt>
                <c:pt idx="5">
                  <c:v>0-17</c:v>
                </c:pt>
                <c:pt idx="6">
                  <c:v>Total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27769</c:v>
                </c:pt>
                <c:pt idx="1">
                  <c:v>164864</c:v>
                </c:pt>
                <c:pt idx="2">
                  <c:v>210153</c:v>
                </c:pt>
                <c:pt idx="3">
                  <c:v>260691</c:v>
                </c:pt>
                <c:pt idx="4">
                  <c:v>407271</c:v>
                </c:pt>
                <c:pt idx="5">
                  <c:v>209275</c:v>
                </c:pt>
                <c:pt idx="6">
                  <c:v>1280023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Sheet1!$B$8:$H$8</c15:f>
                <c15:dlblRangeCache>
                  <c:ptCount val="7"/>
                  <c:pt idx="0">
                    <c:v>46%</c:v>
                  </c:pt>
                  <c:pt idx="1">
                    <c:v>45%</c:v>
                  </c:pt>
                  <c:pt idx="2">
                    <c:v>51%</c:v>
                  </c:pt>
                  <c:pt idx="3">
                    <c:v>58%</c:v>
                  </c:pt>
                  <c:pt idx="4">
                    <c:v>67%</c:v>
                  </c:pt>
                  <c:pt idx="5">
                    <c:v>61%</c:v>
                  </c:pt>
                  <c:pt idx="6">
                    <c:v>57%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1D0-46BC-9C97-7DFE41F4553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Hybrid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BDD5D35-D3FE-4062-A908-4F4A008D5EF4}" type="CELLRANGE">
                      <a:rPr lang="en-US" sz="2400"/>
                      <a:pPr/>
                      <a:t>[CELLRANGE]</a:t>
                    </a:fld>
                    <a:endParaRPr lang="en-US" baseline="0" dirty="0"/>
                  </a:p>
                  <a:p>
                    <a:fld id="{DF28BAA4-B5D7-4079-9808-EEB6B9EF59DF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F5D4DF0-F567-491D-877B-F27633A506C8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448A7FA1-00B9-4552-BA83-3040C000C5A6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12794E7-05E9-4407-AA1C-CBEF07CD1D70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44B9DDBB-924E-47C9-8D72-1E8458CFA0C2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D1D0-46BC-9C97-7DFE41F4553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0E7BDA1-CF00-4383-B855-FA8BA7C673B0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7951CD4E-7052-4F4D-BE69-E0B79C09E75F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BC8B-4302-9167-4494C0EAD6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6B08CCF-643C-4311-8AE9-D7F90EE136BF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D3FCD62A-697A-4D0B-A93E-C28FEA6C4084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C8B-4302-9167-4494C0EAD6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A9BAD25-6373-4261-B866-8EA48FD9713E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5B9EC243-11AB-499C-A0CE-A3227CAD4020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FD27-454F-ACC9-6D4134C5F5D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6A23FB8-1C53-474A-85CE-5E9F2F0B4269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5DE27731-9E9B-4A58-B24B-6BF41126A60C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FD27-454F-ACC9-6D4134C5F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50+</c:v>
                </c:pt>
                <c:pt idx="1">
                  <c:v>30-49</c:v>
                </c:pt>
                <c:pt idx="2">
                  <c:v>23-29</c:v>
                </c:pt>
                <c:pt idx="3">
                  <c:v>20-22</c:v>
                </c:pt>
                <c:pt idx="4">
                  <c:v>18-19</c:v>
                </c:pt>
                <c:pt idx="5">
                  <c:v>0-17</c:v>
                </c:pt>
                <c:pt idx="6">
                  <c:v>Total</c:v>
                </c:pt>
              </c:strCache>
            </c:strRef>
          </c:cat>
          <c:val>
            <c:numRef>
              <c:f>Sheet1!$B$3:$H$3</c:f>
              <c:numCache>
                <c:formatCode>#,##0</c:formatCode>
                <c:ptCount val="7"/>
                <c:pt idx="0">
                  <c:v>6342</c:v>
                </c:pt>
                <c:pt idx="1">
                  <c:v>32975</c:v>
                </c:pt>
                <c:pt idx="2">
                  <c:v>37020</c:v>
                </c:pt>
                <c:pt idx="3">
                  <c:v>42235</c:v>
                </c:pt>
                <c:pt idx="4">
                  <c:v>63753</c:v>
                </c:pt>
                <c:pt idx="5">
                  <c:v>39134</c:v>
                </c:pt>
                <c:pt idx="6">
                  <c:v>221459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Sheet1!$B$9:$H$9</c15:f>
                <c15:dlblRangeCache>
                  <c:ptCount val="7"/>
                  <c:pt idx="0">
                    <c:v>11%</c:v>
                  </c:pt>
                  <c:pt idx="1">
                    <c:v>9%</c:v>
                  </c:pt>
                  <c:pt idx="2">
                    <c:v>9%</c:v>
                  </c:pt>
                  <c:pt idx="3">
                    <c:v>9%</c:v>
                  </c:pt>
                  <c:pt idx="4">
                    <c:v>10%</c:v>
                  </c:pt>
                  <c:pt idx="5">
                    <c:v>11%</c:v>
                  </c:pt>
                  <c:pt idx="6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1D0-46BC-9C97-7DFE41F4553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/>
            </a:solidFill>
            <a:ln w="381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8346045-8208-4116-975B-6A13BD4331B7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01A9EE59-F110-4E54-8F47-8F234082E3AD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D1D0-46BC-9C97-7DFE41F455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5447D2D-1110-46C2-8ED3-8D2C69643C14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B4B9CC7D-1DAC-488B-BE55-3D08E29E5839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D1D0-46BC-9C97-7DFE41F455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14A40AC-9FE4-4AB8-B38E-BED8709B405B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3BB43E12-5A3B-419A-90B5-65566F4C9882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D1D0-46BC-9C97-7DFE41F4553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C8874CD-AA01-430E-9622-31CAF6A75BE7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2049F7CA-9066-4F8A-AA02-CA813504197C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C8B-4302-9167-4494C0EAD6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6438F85-5FC7-49DA-92BD-17564ED2E3E5}" type="CELLRANGE">
                      <a:rPr lang="en-US" sz="2400"/>
                      <a:pPr/>
                      <a:t>[CELLRANGE]</a:t>
                    </a:fld>
                    <a:endParaRPr lang="en-US" sz="2400" baseline="0" dirty="0"/>
                  </a:p>
                  <a:p>
                    <a:fld id="{612253AB-24DD-400B-912E-32468B1FC077}" type="VALUE">
                      <a:rPr lang="en-US" sz="1800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BC8B-4302-9167-4494C0EAD6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73F966-9D16-4A78-AB4A-9644DDDCDF06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BDDFA56F-E4D8-4273-AB24-944FB03C0F1B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FD27-454F-ACC9-6D4134C5F5D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DCA200-DA8A-4761-B13D-6FE96D56BBC0}" type="CELLRANGE">
                      <a:rPr lang="en-US" sz="2400"/>
                      <a:pPr/>
                      <a:t>[CELLRANGE]</a:t>
                    </a:fld>
                    <a:r>
                      <a:rPr lang="en-US" baseline="0" dirty="0"/>
                      <a:t>
</a:t>
                    </a:r>
                    <a:fld id="{0F99E13A-C0D6-47FF-85D5-9F33FA7DDF15}" type="VALUE">
                      <a:rPr lang="en-US" sz="1800" b="0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FD27-454F-ACC9-6D4134C5F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50+</c:v>
                </c:pt>
                <c:pt idx="1">
                  <c:v>30-49</c:v>
                </c:pt>
                <c:pt idx="2">
                  <c:v>23-29</c:v>
                </c:pt>
                <c:pt idx="3">
                  <c:v>20-22</c:v>
                </c:pt>
                <c:pt idx="4">
                  <c:v>18-19</c:v>
                </c:pt>
                <c:pt idx="5">
                  <c:v>0-17</c:v>
                </c:pt>
                <c:pt idx="6">
                  <c:v>Total</c:v>
                </c:pt>
              </c:strCache>
            </c:strRef>
          </c:cat>
          <c:val>
            <c:numRef>
              <c:f>Sheet1!$B$4:$H$4</c:f>
              <c:numCache>
                <c:formatCode>#,##0</c:formatCode>
                <c:ptCount val="7"/>
                <c:pt idx="0">
                  <c:v>25466</c:v>
                </c:pt>
                <c:pt idx="1">
                  <c:v>163315</c:v>
                </c:pt>
                <c:pt idx="2">
                  <c:v>164304</c:v>
                </c:pt>
                <c:pt idx="3">
                  <c:v>140202</c:v>
                </c:pt>
                <c:pt idx="4">
                  <c:v>135195</c:v>
                </c:pt>
                <c:pt idx="5">
                  <c:v>88514</c:v>
                </c:pt>
                <c:pt idx="6">
                  <c:v>716996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Sheet1!$B$10:$H$10</c15:f>
                <c15:dlblRangeCache>
                  <c:ptCount val="7"/>
                  <c:pt idx="0">
                    <c:v>42%</c:v>
                  </c:pt>
                  <c:pt idx="1">
                    <c:v>45%</c:v>
                  </c:pt>
                  <c:pt idx="2">
                    <c:v>40%</c:v>
                  </c:pt>
                  <c:pt idx="3">
                    <c:v>31%</c:v>
                  </c:pt>
                  <c:pt idx="4">
                    <c:v>22%</c:v>
                  </c:pt>
                  <c:pt idx="5">
                    <c:v>26%</c:v>
                  </c:pt>
                  <c:pt idx="6">
                    <c:v>32%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D1D0-46BC-9C97-7DFE41F4553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50+</c:v>
                </c:pt>
                <c:pt idx="1">
                  <c:v>30-49</c:v>
                </c:pt>
                <c:pt idx="2">
                  <c:v>23-29</c:v>
                </c:pt>
                <c:pt idx="3">
                  <c:v>20-22</c:v>
                </c:pt>
                <c:pt idx="4">
                  <c:v>18-19</c:v>
                </c:pt>
                <c:pt idx="5">
                  <c:v>0-17</c:v>
                </c:pt>
                <c:pt idx="6">
                  <c:v>Total</c:v>
                </c:pt>
              </c:strCache>
            </c:strRef>
          </c:cat>
          <c:val>
            <c:numRef>
              <c:f>Sheet1!$B$5:$H$5</c:f>
              <c:numCache>
                <c:formatCode>#,##0</c:formatCode>
                <c:ptCount val="7"/>
                <c:pt idx="0">
                  <c:v>453</c:v>
                </c:pt>
                <c:pt idx="1">
                  <c:v>2012</c:v>
                </c:pt>
                <c:pt idx="2">
                  <c:v>2141</c:v>
                </c:pt>
                <c:pt idx="3">
                  <c:v>2754</c:v>
                </c:pt>
                <c:pt idx="4">
                  <c:v>2933</c:v>
                </c:pt>
                <c:pt idx="5">
                  <c:v>3446</c:v>
                </c:pt>
                <c:pt idx="6">
                  <c:v>13739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D0-46BC-9C97-7DFE41F4553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Sheet1!$B$1:$H$1</c:f>
              <c:strCache>
                <c:ptCount val="7"/>
                <c:pt idx="0">
                  <c:v>50+</c:v>
                </c:pt>
                <c:pt idx="1">
                  <c:v>30-49</c:v>
                </c:pt>
                <c:pt idx="2">
                  <c:v>23-29</c:v>
                </c:pt>
                <c:pt idx="3">
                  <c:v>20-22</c:v>
                </c:pt>
                <c:pt idx="4">
                  <c:v>18-19</c:v>
                </c:pt>
                <c:pt idx="5">
                  <c:v>0-17</c:v>
                </c:pt>
                <c:pt idx="6">
                  <c:v>Total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4-FD27-454F-ACC9-6D4134C5F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611163800"/>
        <c:axId val="611158224"/>
      </c:barChart>
      <c:catAx>
        <c:axId val="611163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158224"/>
        <c:crosses val="autoZero"/>
        <c:auto val="1"/>
        <c:lblAlgn val="ctr"/>
        <c:lblOffset val="100"/>
        <c:noMultiLvlLbl val="0"/>
      </c:catAx>
      <c:valAx>
        <c:axId val="6111582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1116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63500"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FEC53B"/>
                </a:solidFill>
              </a:rPr>
              <a:t>Online Courses Offered by Multiple Colleges (Fall 2017)</a:t>
            </a:r>
          </a:p>
        </c:rich>
      </c:tx>
      <c:layout>
        <c:manualLayout>
          <c:xMode val="edge"/>
          <c:yMode val="edge"/>
          <c:x val="0.2962895142756039"/>
          <c:y val="3.2812497981514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 Courses Offered by Multiple Colleges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Offered by 50+ colleges</c:v>
                </c:pt>
                <c:pt idx="1">
                  <c:v>Offered by 40 - 49 colleges</c:v>
                </c:pt>
                <c:pt idx="2">
                  <c:v>Offered by 29 - 39 colleges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14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E-425D-83D5-E8254C6FB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4830840"/>
        <c:axId val="744826248"/>
      </c:barChart>
      <c:catAx>
        <c:axId val="74483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EC53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826248"/>
        <c:crosses val="autoZero"/>
        <c:auto val="1"/>
        <c:lblAlgn val="ctr"/>
        <c:lblOffset val="100"/>
        <c:noMultiLvlLbl val="0"/>
      </c:catAx>
      <c:valAx>
        <c:axId val="74482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EC53B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rgbClr val="FEC53B"/>
                    </a:solidFill>
                  </a:rPr>
                  <a:t>Courses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rgbClr val="FEC53B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EC53B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83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0.33</c:v>
                </c:pt>
                <c:pt idx="1">
                  <c:v>0.35</c:v>
                </c:pt>
                <c:pt idx="2">
                  <c:v>0.36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3-474C-B779-256651AB905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0.26</c:v>
                </c:pt>
                <c:pt idx="1">
                  <c:v>0.23</c:v>
                </c:pt>
                <c:pt idx="2">
                  <c:v>0.22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33-474C-B779-256651AB905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33-474C-B779-256651AB9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4"/>
                <c:pt idx="0">
                  <c:v>0.03</c:v>
                </c:pt>
                <c:pt idx="1">
                  <c:v>0.03</c:v>
                </c:pt>
                <c:pt idx="2">
                  <c:v>0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33-474C-B779-256651AB905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Sheet1!$B$5:$E$5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33-474C-B779-256651AB905C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Sheet1!$B$6:$E$6</c:f>
              <c:numCache>
                <c:formatCode>0%</c:formatCode>
                <c:ptCount val="4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33-474C-B779-256651AB905C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33-474C-B779-256651AB905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33-474C-B779-256651AB90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Sheet1!$B$7:$E$7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33-474C-B779-256651AB905C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F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Sheet1!$B$8:$E$8</c:f>
              <c:numCache>
                <c:formatCode>0%</c:formatCode>
                <c:ptCount val="4"/>
                <c:pt idx="0">
                  <c:v>0.08</c:v>
                </c:pt>
                <c:pt idx="1">
                  <c:v>0.09</c:v>
                </c:pt>
                <c:pt idx="2">
                  <c:v>0.11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33-474C-B779-256651AB905C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W 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Sheet1!$B$9:$E$9</c:f>
              <c:numCache>
                <c:formatCode>0%</c:formatCode>
                <c:ptCount val="4"/>
                <c:pt idx="0">
                  <c:v>0.1</c:v>
                </c:pt>
                <c:pt idx="1">
                  <c:v>0.11</c:v>
                </c:pt>
                <c:pt idx="2">
                  <c:v>0.14000000000000001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33-474C-B779-256651AB905C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Traditional</c:v>
                </c:pt>
                <c:pt idx="1">
                  <c:v>Hybrid</c:v>
                </c:pt>
                <c:pt idx="2">
                  <c:v>Online</c:v>
                </c:pt>
                <c:pt idx="3">
                  <c:v>Total</c:v>
                </c:pt>
              </c:strCache>
            </c:strRef>
          </c:cat>
          <c:val>
            <c:numRef>
              <c:f>Sheet1!$B$10:$E$10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33-474C-B779-256651AB9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37358032"/>
        <c:axId val="737356720"/>
      </c:barChart>
      <c:catAx>
        <c:axId val="73735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356720"/>
        <c:crosses val="autoZero"/>
        <c:auto val="1"/>
        <c:lblAlgn val="ctr"/>
        <c:lblOffset val="100"/>
        <c:noMultiLvlLbl val="0"/>
      </c:catAx>
      <c:valAx>
        <c:axId val="73735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35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75713582677163"/>
          <c:y val="0.90465048741731269"/>
          <c:w val="0.87231897965879268"/>
          <c:h val="8.1396622082115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>
        <cx:plotSurface>
          <cx:spPr>
            <a:ln w="63500">
              <a:solidFill>
                <a:schemeClr val="bg1"/>
              </a:solidFill>
            </a:ln>
          </cx:spPr>
        </cx:plotSurface>
      </cx:plotAreaRegion>
    </cx:plotArea>
  </cx:chart>
  <cx:spPr>
    <a:solidFill>
      <a:schemeClr val="bg1"/>
    </a:solidFill>
  </cx:spPr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ENG</cx:pt>
          <cx:pt idx="1">PSY</cx:pt>
          <cx:pt idx="2">BUS</cx:pt>
          <cx:pt idx="3">CIS</cx:pt>
          <cx:pt idx="4">MAT</cx:pt>
          <cx:pt idx="5">BIO</cx:pt>
          <cx:pt idx="6">OST</cx:pt>
          <cx:pt idx="7">EDU</cx:pt>
          <cx:pt idx="8">HIS</cx:pt>
          <cx:pt idx="9">ACA</cx:pt>
          <cx:pt idx="10">SOC</cx:pt>
          <cx:pt idx="11">ART</cx:pt>
          <cx:pt idx="12">ACC</cx:pt>
          <cx:pt idx="13">CJC</cx:pt>
          <cx:pt idx="14">COM</cx:pt>
          <cx:pt idx="15">Other
(158 Prefixes)</cx:pt>
        </cx:lvl>
        <cx:lvl ptCount="0"/>
        <cx:lvl ptCount="0"/>
      </cx:strDim>
      <cx:numDim type="size">
        <cx:f>Sheet1!$B$2:$B$17</cx:f>
        <cx:lvl ptCount="16" formatCode="0%">
          <cx:pt idx="0">0.080000000000000002</cx:pt>
          <cx:pt idx="1">0.059999999999999998</cx:pt>
          <cx:pt idx="2">0.059999999999999998</cx:pt>
          <cx:pt idx="3">0.050000000000000003</cx:pt>
          <cx:pt idx="4">0.050000000000000003</cx:pt>
          <cx:pt idx="5">0.050000000000000003</cx:pt>
          <cx:pt idx="6">0.050000000000000003</cx:pt>
          <cx:pt idx="7">0.040000000000000001</cx:pt>
          <cx:pt idx="8">0.040000000000000001</cx:pt>
          <cx:pt idx="9">0.029999999999999999</cx:pt>
          <cx:pt idx="10">0.029999999999999999</cx:pt>
          <cx:pt idx="11">0.029999999999999999</cx:pt>
          <cx:pt idx="12">0.029999999999999999</cx:pt>
          <cx:pt idx="13">0.029999999999999999</cx:pt>
          <cx:pt idx="14">0.029999999999999999</cx:pt>
          <cx:pt idx="15">0.33000000000000002</cx:pt>
        </cx:lvl>
      </cx:numDim>
    </cx:data>
  </cx:chartData>
  <cx:chart>
    <cx:plotArea>
      <cx:plotAreaRegion>
        <cx:series layoutId="treemap" uniqueId="{D54CC02D-1A0D-46D1-800F-D22301EE9F49}">
          <cx:tx>
            <cx:txData>
              <cx:f>Sheet1!$B$1</cx:f>
              <cx:v>Series1</cx:v>
            </cx:txData>
          </cx:tx>
          <cx:spPr>
            <a:ln w="63500">
              <a:solidFill>
                <a:srgbClr val="003768"/>
              </a:solidFill>
            </a:ln>
          </cx:spPr>
          <cx:dataLabels pos="inEnd">
            <cx:numFmt formatCode="0%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800"/>
                </a:pPr>
                <a:endParaRPr lang="en-US" sz="2800" b="0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
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0"/>
                  </a:pPr>
                  <a:r>
                    <a:rPr lang="en-US" sz="60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ENG
8%</a:t>
                  </a:r>
                </a:p>
              </cx:txP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4700"/>
                  </a:pPr>
                  <a:r>
                    <a:rPr lang="en-US" sz="47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PSY
6%</a:t>
                  </a:r>
                </a:p>
              </cx:txP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4300"/>
                  </a:pPr>
                  <a:r>
                    <a:rPr lang="en-US" sz="43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BUS
6%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3900"/>
                  </a:pPr>
                  <a:r>
                    <a:rPr lang="en-US" sz="39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CIS
5%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3900"/>
                  </a:pPr>
                  <a:r>
                    <a:rPr lang="en-US" sz="39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MAT
5%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3800"/>
                  </a:pPr>
                  <a:r>
                    <a:rPr lang="en-US" sz="38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BIO
5%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3600"/>
                  </a:pPr>
                  <a:r>
                    <a:rPr lang="en-US" sz="36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OST
5%</a:t>
                  </a:r>
                </a:p>
              </cx:txP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800"/>
                  </a:pPr>
                  <a:r>
                    <a:rPr lang="en-US" sz="28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EDU
4%</a:t>
                  </a:r>
                </a:p>
              </cx:txPr>
            </cx:dataLabel>
            <cx:dataLabel idx="8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600"/>
                  </a:pPr>
                  <a:r>
                    <a:rPr lang="en-US" sz="26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HIS
4%</a:t>
                  </a:r>
                </a:p>
              </cx:txP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500"/>
                  </a:pPr>
                  <a:r>
                    <a:rPr lang="en-US" sz="25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ACA
3%</a:t>
                  </a:r>
                </a:p>
              </cx:txPr>
            </cx:dataLabel>
            <cx:dataLabel idx="1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500"/>
                  </a:pPr>
                  <a:r>
                    <a:rPr lang="en-US" sz="25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SOC
3%</a:t>
                  </a:r>
                </a:p>
              </cx:txPr>
            </cx:dataLabel>
            <cx:dataLabel idx="1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400"/>
                  </a:pPr>
                  <a:r>
                    <a:rPr lang="en-US" sz="24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ART
3%</a:t>
                  </a:r>
                </a:p>
              </cx:txPr>
            </cx:dataLabel>
            <cx:dataLabel idx="1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300"/>
                  </a:pPr>
                  <a:r>
                    <a:rPr lang="en-US" sz="23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ACC
3%</a:t>
                  </a:r>
                </a:p>
              </cx:txPr>
            </cx:dataLabel>
            <cx:dataLabel idx="1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400"/>
                  </a:pPr>
                  <a:r>
                    <a:rPr lang="en-US" sz="24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CJC
3%</a:t>
                  </a:r>
                </a:p>
              </cx:txPr>
            </cx:dataLabel>
            <cx:dataLabel idx="1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/>
                  </a:pPr>
                  <a:r>
                    <a:rPr lang="en-US" sz="20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COM
3%</a:t>
                  </a:r>
                </a:p>
              </cx:txPr>
            </cx:dataLabel>
            <cx:dataLabel idx="1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4800"/>
                  </a:pPr>
                  <a:r>
                    <a:rPr lang="en-US" sz="4800" b="0" i="0" u="none" strike="noStrike" baseline="0">
                      <a:solidFill>
                        <a:prstClr val="white"/>
                      </a:solidFill>
                      <a:latin typeface="Calibri" panose="020F0502020204030204"/>
                    </a:rPr>
                    <a:t>Other
(158 Prefixes)
33%</a:t>
                  </a:r>
                </a:p>
              </cx:txPr>
            </cx:dataLabel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6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E870-9259-4A59-BB83-29C014320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A7027-418A-41F7-AE66-3705FB31C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735B2-E4F2-417C-B57E-7130415B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966F4-7277-4F38-8473-CF40BA63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FD913-5B6D-405E-ADA6-7EAEA20A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DC482-0018-4F62-BE74-2DA894A0C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849FA-04EA-4D66-BD00-F400DDF81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210E5-B2CF-4172-ACCC-AB0A2A3D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9BA8-27C8-459A-9CD7-1F317B49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5107C-2C16-4C5D-BBB9-C089AA62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7EA127-FAD3-4378-B81E-3496986CD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85D9F-4D1A-4ADF-8684-28A9ECC11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9949B-DD1A-4B87-A7AE-9DCA885D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93B60-7F29-41B5-8CBB-9C73A49B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F63CC-966E-41A8-B67B-EF8B491F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3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5B3E-8A13-4F5A-BA2A-58BE099A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5E4B-FAA9-48D0-A61A-CE69F21F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CF99A-6B5E-4780-B7F9-44120955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BCE62-22D1-4E8C-B173-D589A2EB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E0C0E-C055-440A-8EFE-219E52F0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2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FDCB2-9CA5-4573-9BF4-095D464B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C38EF-13B7-4F9B-A839-A0173FE0D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02126-7A24-43FA-8B6A-32129282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41276-E215-46CE-ABD4-64922471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F9F0B-62A4-43E9-A83C-C90142EF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E82-FD52-487C-99D1-7A38C3AD4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C10AD-472B-43BE-932E-5DCCEEE33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D90AE-DEE6-42C3-8676-B8440B21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FE418-E8C3-4FB6-BAEA-CEFD82814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824F7-A5B9-4BF3-BD00-3A1C07E2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2B638-3573-42C5-8D1F-4D1F5F66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1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C5B7-5F92-4BC4-8DBA-2FC715EB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088EA-079B-4559-A944-C07A0D78A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7682D-9F75-4923-9B85-FA83E820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35833-1D5C-400D-8784-469BF7F17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D9A43-8B8A-4EA5-B5C8-6389633B9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9C6F8-BCFF-470E-8082-44C5A22A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89CEE-EFC0-454C-BAD3-07AFA6DF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AF142-49B5-45D7-863B-4E3E342D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4670-4E76-4063-88A0-84DD3094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51E07-FC8F-401F-8D39-037C21EE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1B29A-8F46-49F5-B1B7-23C7606F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A383E-620B-4DEB-9063-489DFC22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2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7B1E5-826E-4EA8-81EF-35C06170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41850-9B09-4781-98D7-30F726F5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1D61-ED18-43D2-A0BA-EB6941B5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1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0262-7939-4F3D-86C1-9C8CBCDE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892C8-F2AC-4A59-BEF5-9B36D4D4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6E31B-746C-42A0-8E7D-A6F74201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34D3D-861E-4181-BEA4-1EF332EF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91771-3B08-4F4C-86F4-5ED674C4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36E03-91B5-4EE6-9EC3-2C4B133D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68D72-F87B-401B-82E8-724C8C52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3C6AF-0B36-4964-8783-5B7678711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5B1D0-3494-42D5-B464-94000F381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71EFF-652D-41F4-BA6C-29997C41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6CE3C-2F9B-4799-8042-C31E928B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C1E03-1F86-4437-BC34-4AC0F272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826FA3-7A0C-4512-BAB3-2FE72F79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8983A-388F-4A44-B42D-B23D187D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4F8CF-F999-41FE-8ACE-13199CA7E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D9B2-D8A7-4BB0-BB45-A8F7EDCE83F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821E1-2FBD-4F97-AF8A-83F54979C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7D3FD-1455-46D1-BB53-4FF3479A5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6DA1B-AC21-4C21-8CFF-E28DD960B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7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4/relationships/chartEx" Target="../charts/chartEx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14/relationships/chartEx" Target="../charts/chartEx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4/relationships/chartEx" Target="../charts/chartEx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4/relationships/chartEx" Target="../charts/chartEx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2B69-F330-470B-B638-C8B7CB6A4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742" y="1396765"/>
            <a:ext cx="10758090" cy="5431875"/>
          </a:xfrm>
        </p:spPr>
        <p:txBody>
          <a:bodyPr anchor="ctr" anchorCtr="0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Online Learning</a:t>
            </a:r>
            <a:b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Trends and Analysis</a:t>
            </a:r>
            <a:endParaRPr lang="en-US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95231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383F13-D888-4CC2-AFCD-D6014AD8E6F5}"/>
              </a:ext>
            </a:extLst>
          </p:cNvPr>
          <p:cNvSpPr/>
          <p:nvPr/>
        </p:nvSpPr>
        <p:spPr>
          <a:xfrm rot="16200000">
            <a:off x="-2030135" y="3426902"/>
            <a:ext cx="5431873" cy="1371599"/>
          </a:xfrm>
          <a:prstGeom prst="rect">
            <a:avLst/>
          </a:prstGeom>
          <a:solidFill>
            <a:srgbClr val="FEC53B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4C18C1-7D21-49A3-9CD0-9AF010D845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6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/>
            </p:nvGraphicFramePr>
            <p:xfrm>
              <a:off x="0" y="1396766"/>
              <a:ext cx="12191999" cy="5461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396766"/>
                <a:ext cx="12191999" cy="5461233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5A61751-F4F4-4D57-B020-83D1D39A9D13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700" b="1" dirty="0">
                <a:solidFill>
                  <a:srgbClr val="003768"/>
                </a:solidFill>
              </a:rPr>
              <a:t>Fall 17 Grade Distribution by Instructional Method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D08534D-8E1E-489F-B71F-E28AA6F2E6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999739"/>
              </p:ext>
            </p:extLst>
          </p:nvPr>
        </p:nvGraphicFramePr>
        <p:xfrm>
          <a:off x="0" y="1396765"/>
          <a:ext cx="12192000" cy="546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1637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003768"/>
                </a:solidFill>
              </a:rPr>
              <a:t> Questions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84350081"/>
                  </p:ext>
                </p:extLst>
              </p:nvPr>
            </p:nvGraphicFramePr>
            <p:xfrm>
              <a:off x="0" y="1396766"/>
              <a:ext cx="12191999" cy="5461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396766"/>
                <a:ext cx="12191999" cy="54612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13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93DDFF0-6A27-4547-AA67-EEB20F22B7BD}"/>
              </a:ext>
            </a:extLst>
          </p:cNvPr>
          <p:cNvGraphicFramePr/>
          <p:nvPr>
            <p:extLst/>
          </p:nvPr>
        </p:nvGraphicFramePr>
        <p:xfrm>
          <a:off x="1" y="1439333"/>
          <a:ext cx="1215844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9662CB8-1F4A-4CEC-A4D8-88E6F898E89B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3768"/>
                </a:solidFill>
              </a:rPr>
              <a:t> Fall Curriculum FTE by Instructional Method</a:t>
            </a:r>
            <a:endParaRPr lang="en-US" sz="3600" b="1" dirty="0">
              <a:solidFill>
                <a:srgbClr val="0037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6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3768"/>
                </a:solidFill>
              </a:rPr>
              <a:t> Online Enrollment of Fall 17 Curriculum Students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58191597"/>
                  </p:ext>
                </p:extLst>
              </p:nvPr>
            </p:nvGraphicFramePr>
            <p:xfrm>
              <a:off x="-70338" y="1396766"/>
              <a:ext cx="12262338" cy="546123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70338" y="1396766"/>
                <a:ext cx="12262338" cy="546123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4130155-58BE-48FC-83BD-D1AF9AA8A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566901"/>
              </p:ext>
            </p:extLst>
          </p:nvPr>
        </p:nvGraphicFramePr>
        <p:xfrm>
          <a:off x="-227750" y="1565941"/>
          <a:ext cx="5434496" cy="510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25AFA55-8755-4A7B-B245-F96602A0A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2748294"/>
              </p:ext>
            </p:extLst>
          </p:nvPr>
        </p:nvGraphicFramePr>
        <p:xfrm>
          <a:off x="4584572" y="1380090"/>
          <a:ext cx="41148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3EC9764-FBD6-426F-AC81-8A36E790D9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085120"/>
              </p:ext>
            </p:extLst>
          </p:nvPr>
        </p:nvGraphicFramePr>
        <p:xfrm>
          <a:off x="8077200" y="2557348"/>
          <a:ext cx="4114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1299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700" b="1" dirty="0">
                <a:solidFill>
                  <a:srgbClr val="003768"/>
                </a:solidFill>
              </a:rPr>
              <a:t> Credit Hour Enrollment of Fall 17 Curriculum Students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/>
            </p:nvGraphicFramePr>
            <p:xfrm>
              <a:off x="0" y="1396766"/>
              <a:ext cx="12191999" cy="5461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396766"/>
                <a:ext cx="12191999" cy="546123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58DAD7-F384-4B7F-97DB-9C37B973E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930851"/>
              </p:ext>
            </p:extLst>
          </p:nvPr>
        </p:nvGraphicFramePr>
        <p:xfrm>
          <a:off x="-1" y="1396765"/>
          <a:ext cx="12158445" cy="546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55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/>
            </p:nvGraphicFramePr>
            <p:xfrm>
              <a:off x="0" y="1396766"/>
              <a:ext cx="12191999" cy="5461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396766"/>
                <a:ext cx="12191999" cy="546123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58DAD7-F384-4B7F-97DB-9C37B973E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1958903"/>
              </p:ext>
            </p:extLst>
          </p:nvPr>
        </p:nvGraphicFramePr>
        <p:xfrm>
          <a:off x="-1" y="1396765"/>
          <a:ext cx="12158445" cy="546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5A61751-F4F4-4D57-B020-83D1D39A9D13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700" b="1" dirty="0">
                <a:solidFill>
                  <a:srgbClr val="003768"/>
                </a:solidFill>
              </a:rPr>
              <a:t> Credit Hour Enrollment of Fall 17 Curriculum Students</a:t>
            </a:r>
          </a:p>
        </p:txBody>
      </p:sp>
    </p:spTree>
    <p:extLst>
      <p:ext uri="{BB962C8B-B14F-4D97-AF65-F5344CB8AC3E}">
        <p14:creationId xmlns:p14="http://schemas.microsoft.com/office/powerpoint/2010/main" val="318753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593FD8-C48C-45CF-86FF-634EE0586950}"/>
              </a:ext>
            </a:extLst>
          </p:cNvPr>
          <p:cNvSpPr txBox="1"/>
          <p:nvPr/>
        </p:nvSpPr>
        <p:spPr>
          <a:xfrm>
            <a:off x="385032" y="922187"/>
            <a:ext cx="50552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In Fall 2017, there were 2674 unique curriculum courses </a:t>
            </a:r>
            <a:r>
              <a:rPr lang="en-US" sz="4400" dirty="0">
                <a:solidFill>
                  <a:schemeClr val="bg1"/>
                </a:solidFill>
              </a:rPr>
              <a:t>(i.e. ENG-111) </a:t>
            </a:r>
            <a:r>
              <a:rPr lang="en-US" sz="4400" b="1" dirty="0">
                <a:solidFill>
                  <a:schemeClr val="bg1"/>
                </a:solidFill>
              </a:rPr>
              <a:t>taught in the North Carolina Community College System</a:t>
            </a:r>
          </a:p>
        </p:txBody>
      </p:sp>
    </p:spTree>
    <p:extLst>
      <p:ext uri="{BB962C8B-B14F-4D97-AF65-F5344CB8AC3E}">
        <p14:creationId xmlns:p14="http://schemas.microsoft.com/office/powerpoint/2010/main" val="1663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593FD8-C48C-45CF-86FF-634EE0586950}"/>
              </a:ext>
            </a:extLst>
          </p:cNvPr>
          <p:cNvSpPr txBox="1"/>
          <p:nvPr/>
        </p:nvSpPr>
        <p:spPr>
          <a:xfrm>
            <a:off x="385032" y="922187"/>
            <a:ext cx="50552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In Fall 2017, there were 2674 unique curriculum courses </a:t>
            </a:r>
            <a:r>
              <a:rPr lang="en-US" sz="4400" dirty="0">
                <a:solidFill>
                  <a:schemeClr val="bg1"/>
                </a:solidFill>
              </a:rPr>
              <a:t>(i.e. ENG-111) </a:t>
            </a:r>
            <a:r>
              <a:rPr lang="en-US" sz="4400" b="1" dirty="0">
                <a:solidFill>
                  <a:schemeClr val="bg1"/>
                </a:solidFill>
              </a:rPr>
              <a:t>taught in the North Carolina Community College System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82FE6-0EB2-48BE-AF3C-1C1514912F52}"/>
              </a:ext>
            </a:extLst>
          </p:cNvPr>
          <p:cNvSpPr txBox="1"/>
          <p:nvPr/>
        </p:nvSpPr>
        <p:spPr>
          <a:xfrm>
            <a:off x="6722452" y="3338233"/>
            <a:ext cx="462182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FEC53B"/>
                </a:solidFill>
              </a:rPr>
              <a:t>43%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F2D777-064E-49B6-B26A-2FC8CD8C2AB7}"/>
              </a:ext>
            </a:extLst>
          </p:cNvPr>
          <p:cNvSpPr txBox="1"/>
          <p:nvPr/>
        </p:nvSpPr>
        <p:spPr>
          <a:xfrm>
            <a:off x="5968409" y="492369"/>
            <a:ext cx="6016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1139 courses were offered in an online format   </a:t>
            </a:r>
          </a:p>
        </p:txBody>
      </p:sp>
    </p:spTree>
    <p:extLst>
      <p:ext uri="{BB962C8B-B14F-4D97-AF65-F5344CB8AC3E}">
        <p14:creationId xmlns:p14="http://schemas.microsoft.com/office/powerpoint/2010/main" val="121590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3768"/>
                </a:solidFill>
              </a:rPr>
              <a:t> Online Fall 17 Curriculum FTE Share by Prefix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5273226"/>
                  </p:ext>
                </p:extLst>
              </p:nvPr>
            </p:nvGraphicFramePr>
            <p:xfrm>
              <a:off x="0" y="1396766"/>
              <a:ext cx="12191999" cy="54612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4CCDF949-6EC7-4190-8A6C-C528623A8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396766"/>
                <a:ext cx="12191999" cy="546123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2271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A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E8C5D8-1A23-4E35-BA17-1DC994CB11FF}"/>
              </a:ext>
            </a:extLst>
          </p:cNvPr>
          <p:cNvSpPr/>
          <p:nvPr/>
        </p:nvSpPr>
        <p:spPr>
          <a:xfrm>
            <a:off x="1371601" y="25167"/>
            <a:ext cx="10786844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003768"/>
                </a:solidFill>
              </a:rPr>
              <a:t>51 courses are offered online by all or a majority of community colleges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97CB9-5B79-4F3D-B532-167B4F04A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0" y="194341"/>
            <a:ext cx="916103" cy="10332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DDA355F-A8BF-42F7-89A4-32C53DB73BCF}"/>
              </a:ext>
            </a:extLst>
          </p:cNvPr>
          <p:cNvSpPr/>
          <p:nvPr/>
        </p:nvSpPr>
        <p:spPr>
          <a:xfrm>
            <a:off x="1" y="25167"/>
            <a:ext cx="1371600" cy="1371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b="1" dirty="0">
              <a:solidFill>
                <a:srgbClr val="003768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09B482-2B92-4F90-A756-EF4C9EAE8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867452"/>
              </p:ext>
            </p:extLst>
          </p:nvPr>
        </p:nvGraphicFramePr>
        <p:xfrm>
          <a:off x="227751" y="1396767"/>
          <a:ext cx="1132078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88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8220</TotalTime>
  <Words>210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Online Learning  Trends and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Performance Indicators</dc:title>
  <dc:creator>Bill Schneider</dc:creator>
  <cp:keywords>Pres, Online, Distance Learning, Board, FY18-19</cp:keywords>
  <cp:lastModifiedBy>Jennifer Haygood</cp:lastModifiedBy>
  <cp:revision>80</cp:revision>
  <dcterms:created xsi:type="dcterms:W3CDTF">2018-02-13T18:14:07Z</dcterms:created>
  <dcterms:modified xsi:type="dcterms:W3CDTF">2018-10-08T22:42:36Z</dcterms:modified>
</cp:coreProperties>
</file>